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標題"/>
          <p:cNvSpPr txBox="1"/>
          <p:nvPr>
            <p:ph type="body" sz="quarter" idx="21" hasCustomPrompt="1"/>
          </p:nvPr>
        </p:nvSpPr>
        <p:spPr>
          <a:xfrm>
            <a:off x="1308769" y="5147661"/>
            <a:ext cx="21766463" cy="1831341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lnSpc>
                <a:spcPts val="21900"/>
              </a:lnSpc>
              <a:spcBef>
                <a:spcPts val="0"/>
              </a:spcBef>
              <a:defRPr b="1" spc="979" sz="9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投影片標題</a:t>
            </a:r>
          </a:p>
        </p:txBody>
      </p:sp>
      <p:sp>
        <p:nvSpPr>
          <p:cNvPr id="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中文項目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04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" name="文字"/>
          <p:cNvSpPr txBox="1"/>
          <p:nvPr>
            <p:ph type="body" sz="quarter" idx="22" hasCustomPrompt="1"/>
          </p:nvPr>
        </p:nvSpPr>
        <p:spPr>
          <a:xfrm>
            <a:off x="2839474" y="6461886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06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107" name="幻燈片編號"/>
          <p:cNvSpPr txBox="1"/>
          <p:nvPr>
            <p:ph type="sldNum" sz="quarter" idx="2"/>
          </p:nvPr>
        </p:nvSpPr>
        <p:spPr>
          <a:xfrm>
            <a:off x="23383147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項目 + 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15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" name="文字"/>
          <p:cNvSpPr txBox="1"/>
          <p:nvPr>
            <p:ph type="body" sz="quarter" idx="22" hasCustomPrompt="1"/>
          </p:nvPr>
        </p:nvSpPr>
        <p:spPr>
          <a:xfrm>
            <a:off x="2839474" y="4669809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17" name="main() {…"/>
          <p:cNvSpPr txBox="1"/>
          <p:nvPr>
            <p:ph type="body" sz="quarter" idx="23"/>
          </p:nvPr>
        </p:nvSpPr>
        <p:spPr>
          <a:xfrm>
            <a:off x="2849772" y="6826556"/>
            <a:ext cx="18684456" cy="2197101"/>
          </a:xfrm>
          <a:prstGeom prst="rect">
            <a:avLst/>
          </a:prstGeom>
          <a:solidFill>
            <a:srgbClr val="FFFFFF">
              <a:alpha val="89084"/>
            </a:srgbClr>
          </a:solidFill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main()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This is me.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8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xfrm>
            <a:off x="23381537" y="12798091"/>
            <a:ext cx="681718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Item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28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30" name="幻燈片編號"/>
          <p:cNvSpPr txBox="1"/>
          <p:nvPr>
            <p:ph type="sldNum" sz="quarter" idx="2"/>
          </p:nvPr>
        </p:nvSpPr>
        <p:spPr>
          <a:xfrm>
            <a:off x="23030062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圓角矩形"/>
          <p:cNvSpPr/>
          <p:nvPr>
            <p:ph type="body" sz="quarter" idx="22"/>
          </p:nvPr>
        </p:nvSpPr>
        <p:spPr>
          <a:xfrm>
            <a:off x="3234440" y="3372499"/>
            <a:ext cx="18390509" cy="1539584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0800" tIns="50800" rIns="50800" bIns="5080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pc="552" sz="46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32" name="橢圓形"/>
          <p:cNvSpPr/>
          <p:nvPr>
            <p:ph type="body" sz="quarter" idx="23"/>
          </p:nvPr>
        </p:nvSpPr>
        <p:spPr>
          <a:xfrm>
            <a:off x="2251868" y="3372499"/>
            <a:ext cx="1543714" cy="1539583"/>
          </a:xfrm>
          <a:prstGeom prst="ellipse">
            <a:avLst/>
          </a:prstGeom>
          <a:solidFill>
            <a:schemeClr val="accent1">
              <a:lumOff val="13529"/>
            </a:schemeClr>
          </a:solidFill>
        </p:spPr>
        <p:txBody>
          <a:bodyPr lIns="50800" tIns="50800" rIns="50800" bIns="5080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4620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圓角矩形"/>
          <p:cNvSpPr/>
          <p:nvPr>
            <p:ph type="body" sz="quarter" idx="21"/>
          </p:nvPr>
        </p:nvSpPr>
        <p:spPr>
          <a:xfrm>
            <a:off x="1284110" y="791443"/>
            <a:ext cx="21815780" cy="1707130"/>
          </a:xfrm>
          <a:prstGeom prst="roundRect">
            <a:avLst>
              <a:gd name="adj" fmla="val 3514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1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41" name="圓角矩形"/>
          <p:cNvSpPr/>
          <p:nvPr/>
        </p:nvSpPr>
        <p:spPr>
          <a:xfrm>
            <a:off x="1284110" y="2869345"/>
            <a:ext cx="21815780" cy="11727172"/>
          </a:xfrm>
          <a:prstGeom prst="roundRect">
            <a:avLst>
              <a:gd name="adj" fmla="val 5014"/>
            </a:avLst>
          </a:prstGeom>
          <a:gradFill>
            <a:gsLst>
              <a:gs pos="0">
                <a:srgbClr val="3DC8FF"/>
              </a:gs>
              <a:gs pos="100000">
                <a:srgbClr val="328EF5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43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ue (Item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4620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圓角矩形"/>
          <p:cNvSpPr/>
          <p:nvPr>
            <p:ph type="body" sz="quarter" idx="21"/>
          </p:nvPr>
        </p:nvSpPr>
        <p:spPr>
          <a:xfrm>
            <a:off x="1284110" y="791443"/>
            <a:ext cx="21815780" cy="1707130"/>
          </a:xfrm>
          <a:prstGeom prst="roundRect">
            <a:avLst>
              <a:gd name="adj" fmla="val 3514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1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52" name="圓角矩形"/>
          <p:cNvSpPr/>
          <p:nvPr/>
        </p:nvSpPr>
        <p:spPr>
          <a:xfrm>
            <a:off x="1284110" y="2869345"/>
            <a:ext cx="21815780" cy="11727172"/>
          </a:xfrm>
          <a:prstGeom prst="roundRect">
            <a:avLst>
              <a:gd name="adj" fmla="val 5014"/>
            </a:avLst>
          </a:prstGeom>
          <a:gradFill>
            <a:gsLst>
              <a:gs pos="0">
                <a:srgbClr val="3DC8FF"/>
              </a:gs>
              <a:gs pos="100000">
                <a:srgbClr val="328EF5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54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文字"/>
          <p:cNvSpPr txBox="1"/>
          <p:nvPr>
            <p:ph type="body" sz="quarter" idx="22"/>
          </p:nvPr>
        </p:nvSpPr>
        <p:spPr>
          <a:xfrm>
            <a:off x="2839474" y="6424929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marL="838200" indent="-838200" defTabSz="457200">
              <a:lnSpc>
                <a:spcPct val="140000"/>
              </a:lnSpc>
              <a:spcBef>
                <a:spcPts val="0"/>
              </a:spcBef>
              <a:buSzPct val="125000"/>
              <a:buChar char="•"/>
              <a:defRPr spc="360" sz="6000">
                <a:solidFill>
                  <a:srgbClr val="FFFFFF"/>
                </a:solidFill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  <a:latin typeface="Heiti TC Light"/>
                <a:ea typeface="Heiti TC Light"/>
                <a:cs typeface="Heiti TC Light"/>
                <a:sym typeface="Heiti TC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d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感謝聆聽！"/>
          <p:cNvSpPr txBox="1"/>
          <p:nvPr/>
        </p:nvSpPr>
        <p:spPr>
          <a:xfrm>
            <a:off x="7961524" y="5324474"/>
            <a:ext cx="7872448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lnSpc>
                <a:spcPts val="21900"/>
              </a:lnSpc>
              <a:defRPr spc="979" sz="9800">
                <a:solidFill>
                  <a:srgbClr val="FFFFFF"/>
                </a:solidFill>
              </a:defRPr>
            </a:lvl1pPr>
          </a:lstStyle>
          <a:p>
            <a:pPr/>
            <a:r>
              <a:t>感謝聆聽！</a:t>
            </a:r>
          </a:p>
        </p:txBody>
      </p:sp>
      <p:sp>
        <p:nvSpPr>
          <p:cNvPr id="1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p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/ 49"/>
          <p:cNvSpPr/>
          <p:nvPr/>
        </p:nvSpPr>
        <p:spPr>
          <a:xfrm>
            <a:off x="-220608" y="12901890"/>
            <a:ext cx="1972560" cy="553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49</a:t>
            </a:r>
          </a:p>
        </p:txBody>
      </p:sp>
      <p:sp>
        <p:nvSpPr>
          <p:cNvPr id="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p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/ 49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49</a:t>
            </a:r>
          </a:p>
        </p:txBody>
      </p:sp>
      <p:sp>
        <p:nvSpPr>
          <p:cNvPr id="32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" name="圓角矩形"/>
          <p:cNvSpPr/>
          <p:nvPr/>
        </p:nvSpPr>
        <p:spPr>
          <a:xfrm>
            <a:off x="23450393" y="12751259"/>
            <a:ext cx="1468462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xfrm>
            <a:off x="23613980" y="12798092"/>
            <a:ext cx="580514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中文段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【】"/>
          <p:cNvSpPr txBox="1"/>
          <p:nvPr>
            <p:ph type="body" sz="quarter" idx="21" hasCustomPrompt="1"/>
          </p:nvPr>
        </p:nvSpPr>
        <p:spPr>
          <a:xfrm>
            <a:off x="2839474" y="3710902"/>
            <a:ext cx="18705052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20000"/>
              </a:lnSpc>
              <a:spcBef>
                <a:spcPts val="0"/>
              </a:spcBef>
              <a:defRPr spc="600" sz="10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輸入標題</a:t>
            </a:r>
          </a:p>
        </p:txBody>
      </p:sp>
      <p:sp>
        <p:nvSpPr>
          <p:cNvPr id="52" name="輸入文字"/>
          <p:cNvSpPr txBox="1"/>
          <p:nvPr>
            <p:ph type="body" sz="quarter" idx="22" hasCustomPrompt="1"/>
          </p:nvPr>
        </p:nvSpPr>
        <p:spPr>
          <a:xfrm>
            <a:off x="2839474" y="5256510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360" sz="6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輸入文字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中文項目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61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【】"/>
          <p:cNvSpPr txBox="1"/>
          <p:nvPr>
            <p:ph type="body" sz="quarter" idx="21" hasCustomPrompt="1"/>
          </p:nvPr>
        </p:nvSpPr>
        <p:spPr>
          <a:xfrm>
            <a:off x="2839474" y="1963593"/>
            <a:ext cx="18705052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20000"/>
              </a:lnSpc>
              <a:spcBef>
                <a:spcPts val="0"/>
              </a:spcBef>
              <a:defRPr spc="600" sz="10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輸入標題</a:t>
            </a:r>
          </a:p>
        </p:txBody>
      </p:sp>
      <p:sp>
        <p:nvSpPr>
          <p:cNvPr id="63" name="輸入文字"/>
          <p:cNvSpPr txBox="1"/>
          <p:nvPr>
            <p:ph type="body" sz="quarter" idx="22" hasCustomPrompt="1"/>
          </p:nvPr>
        </p:nvSpPr>
        <p:spPr>
          <a:xfrm>
            <a:off x="2839474" y="6424929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0"/>
              </a:spcBef>
              <a:buSzPct val="125000"/>
              <a:buChar char="•"/>
              <a:defRPr spc="360" sz="6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輸入文字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強調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" name="強調文字"/>
          <p:cNvSpPr txBox="1"/>
          <p:nvPr>
            <p:ph type="body" sz="quarter" idx="21" hasCustomPrompt="1"/>
          </p:nvPr>
        </p:nvSpPr>
        <p:spPr>
          <a:xfrm>
            <a:off x="5650898" y="6301739"/>
            <a:ext cx="13082204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強調文字</a:t>
            </a:r>
          </a:p>
        </p:txBody>
      </p:sp>
      <p:sp>
        <p:nvSpPr>
          <p:cNvPr id="72" name="圓角矩形"/>
          <p:cNvSpPr/>
          <p:nvPr/>
        </p:nvSpPr>
        <p:spPr>
          <a:xfrm>
            <a:off x="23450393" y="12751259"/>
            <a:ext cx="1468462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73" name="幻燈片編號"/>
          <p:cNvSpPr txBox="1"/>
          <p:nvPr>
            <p:ph type="sldNum" sz="quarter" idx="2"/>
          </p:nvPr>
        </p:nvSpPr>
        <p:spPr>
          <a:xfrm>
            <a:off x="23561239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82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xfrm>
            <a:off x="23516022" y="12798092"/>
            <a:ext cx="681718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強調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93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" name="強調文字"/>
          <p:cNvSpPr txBox="1"/>
          <p:nvPr>
            <p:ph type="body" sz="quarter" idx="22" hasCustomPrompt="1"/>
          </p:nvPr>
        </p:nvSpPr>
        <p:spPr>
          <a:xfrm>
            <a:off x="5465428" y="6911139"/>
            <a:ext cx="13082204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強調文字</a:t>
            </a:r>
          </a:p>
        </p:txBody>
      </p:sp>
      <p:sp>
        <p:nvSpPr>
          <p:cNvPr id="95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96" name="幻燈片編號"/>
          <p:cNvSpPr txBox="1"/>
          <p:nvPr>
            <p:ph type="sldNum" sz="quarter" idx="2"/>
          </p:nvPr>
        </p:nvSpPr>
        <p:spPr>
          <a:xfrm>
            <a:off x="23516022" y="12798092"/>
            <a:ext cx="681718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81503" y="-47644"/>
            <a:ext cx="24547006" cy="13811288"/>
          </a:xfrm>
          <a:prstGeom prst="rect">
            <a:avLst/>
          </a:prstGeom>
          <a:gradFill>
            <a:gsLst>
              <a:gs pos="21204">
                <a:srgbClr val="005493"/>
              </a:gs>
              <a:gs pos="77000">
                <a:srgbClr val="011993"/>
              </a:gs>
            </a:gsLst>
            <a:path>
              <a:fillToRect l="29136" t="99561" r="70863" b="43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© 2021 - Ric Huang ALL RIGHTS RESERVED"/>
          <p:cNvSpPr txBox="1"/>
          <p:nvPr/>
        </p:nvSpPr>
        <p:spPr>
          <a:xfrm>
            <a:off x="1466630" y="12328667"/>
            <a:ext cx="6053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b="0" spc="258" sz="1800"/>
            </a:lvl1pPr>
          </a:lstStyle>
          <a:p>
            <a:pPr/>
            <a:r>
              <a:t>© 2021 - Ric Huang ALL RIGHTS RESERVED</a:t>
            </a:r>
          </a:p>
        </p:txBody>
      </p:sp>
      <p:sp>
        <p:nvSpPr>
          <p:cNvPr id="4" name="Ric Huang / NTUEE"/>
          <p:cNvSpPr txBox="1"/>
          <p:nvPr/>
        </p:nvSpPr>
        <p:spPr>
          <a:xfrm>
            <a:off x="1357817" y="11286982"/>
            <a:ext cx="5135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lnSpc>
                <a:spcPts val="15000"/>
              </a:lnSpc>
              <a:defRPr b="0" spc="79" sz="40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Ric Huang / NTUEE </a:t>
            </a:r>
          </a:p>
        </p:txBody>
      </p:sp>
      <p:sp>
        <p:nvSpPr>
          <p:cNvPr id="5" name="(EE 3035) Web Programming"/>
          <p:cNvSpPr txBox="1"/>
          <p:nvPr/>
        </p:nvSpPr>
        <p:spPr>
          <a:xfrm>
            <a:off x="13994195" y="11286982"/>
            <a:ext cx="91358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b="0" spc="119" sz="40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(EE 3035) Web Programming</a:t>
            </a:r>
          </a:p>
        </p:txBody>
      </p:sp>
      <p:sp>
        <p:nvSpPr>
          <p:cNvPr id="6" name="大標題文字"/>
          <p:cNvSpPr txBox="1"/>
          <p:nvPr>
            <p:ph type="title"/>
          </p:nvPr>
        </p:nvSpPr>
        <p:spPr>
          <a:xfrm>
            <a:off x="122491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7" name="內文層級一…"/>
          <p:cNvSpPr txBox="1"/>
          <p:nvPr>
            <p:ph type="body" idx="1"/>
          </p:nvPr>
        </p:nvSpPr>
        <p:spPr>
          <a:xfrm>
            <a:off x="122491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/>
          <p:nvPr>
            <p:ph type="sldNum" sz="quarter" idx="2"/>
          </p:nvPr>
        </p:nvSpPr>
        <p:spPr>
          <a:xfrm>
            <a:off x="-74306" y="12948722"/>
            <a:ext cx="615936" cy="4597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aniuse.com/?search=react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medium.com/@sebmck/2015-in-review-51ac7035e272" TargetMode="External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pack.js.org/" TargetMode="External"/><Relationship Id="rId3" Type="http://schemas.openxmlformats.org/officeDocument/2006/relationships/image" Target="../media/image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ebpack.js.org/concepts/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rollupjs.org/guide/en/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vercel.com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vercel.com/docs" TargetMode="External"/><Relationship Id="rId3" Type="http://schemas.openxmlformats.org/officeDocument/2006/relationships/hyperlink" Target="https://vercel.com/docs/git#quick-installation" TargetMode="External"/><Relationship Id="rId4" Type="http://schemas.openxmlformats.org/officeDocument/2006/relationships/hyperlink" Target="https://vercel.com/docs/custom-domains" TargetMode="External"/><Relationship Id="rId5" Type="http://schemas.openxmlformats.org/officeDocument/2006/relationships/hyperlink" Target="https://vercel.com/import/templates" TargetMode="External"/><Relationship Id="rId6" Type="http://schemas.openxmlformats.org/officeDocument/2006/relationships/hyperlink" Target="https://socket.io/" TargetMode="External"/><Relationship Id="rId7" Type="http://schemas.openxmlformats.org/officeDocument/2006/relationships/hyperlink" Target="https://nextjs.org/" TargetMode="External"/><Relationship Id="rId8" Type="http://schemas.openxmlformats.org/officeDocument/2006/relationships/hyperlink" Target="https://vercel.com/blog/zeit-is-now-vercel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ocs.docker.com/get-started/" TargetMode="Externa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docker/getting-started" TargetMode="Externa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docs.docker.com/get-started/04_sharing_app/" TargetMode="External"/><Relationship Id="rId3" Type="http://schemas.openxmlformats.org/officeDocument/2006/relationships/image" Target="../media/image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ocs.docker.com/get-started/08_using_compose/" TargetMode="Externa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eslint.org/" TargetMode="External"/><Relationship Id="rId3" Type="http://schemas.openxmlformats.org/officeDocument/2006/relationships/hyperlink" Target="https://github.com/airbnb/javascript" TargetMode="Externa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medium.com/enjoy-life-enjoy-coding/%E8%AE%93-jest-%E7%82%BA%E4%BD%A0%E7%9A%84-code-%E5%81%9A%E5%96%AE%E5%85%83%E6%B8%AC%E8%A9%A6-%E5%9F%BA%E7%A4%8E%E7%94%A8%E6%B3%95%E6%95%99%E5%AD%B8-d898f11d9a23" TargetMode="Externa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redhat.com/en/topics/devops/what-is-ci-cd" TargetMode="External"/><Relationship Id="rId3" Type="http://schemas.openxmlformats.org/officeDocument/2006/relationships/image" Target="../media/image16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ircleci.com/docs/2.0/tutorials/" TargetMode="External"/><Relationship Id="rId3" Type="http://schemas.openxmlformats.org/officeDocument/2006/relationships/image" Target="../media/image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7VrRpe2GmKs" TargetMode="External"/><Relationship Id="rId3" Type="http://schemas.openxmlformats.org/officeDocument/2006/relationships/image" Target="../media/image1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nalytics.google.com/analytics/web/#/" TargetMode="External"/><Relationship Id="rId3" Type="http://schemas.openxmlformats.org/officeDocument/2006/relationships/image" Target="../media/image17.tif"/><Relationship Id="rId4" Type="http://schemas.openxmlformats.org/officeDocument/2006/relationships/hyperlink" Target="https://amplitude.com/" TargetMode="External"/><Relationship Id="rId5" Type="http://schemas.openxmlformats.org/officeDocument/2006/relationships/image" Target="../media/image18.tif"/><Relationship Id="rId6" Type="http://schemas.openxmlformats.org/officeDocument/2006/relationships/hyperlink" Target="https://www.metabase.com/" TargetMode="External"/><Relationship Id="rId7" Type="http://schemas.openxmlformats.org/officeDocument/2006/relationships/image" Target="../media/image19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bit.ly/3ikvXCV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12. Things You Need to Know about Production"/>
          <p:cNvSpPr txBox="1"/>
          <p:nvPr>
            <p:ph type="body" idx="21"/>
          </p:nvPr>
        </p:nvSpPr>
        <p:spPr>
          <a:xfrm>
            <a:off x="1175212" y="1785085"/>
            <a:ext cx="21467866" cy="278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270000" indent="-1270000" algn="ctr">
              <a:lnSpc>
                <a:spcPts val="20700"/>
              </a:lnSpc>
              <a:defRPr spc="704" sz="8800"/>
            </a:lvl1pPr>
          </a:lstStyle>
          <a:p>
            <a:pPr/>
            <a:r>
              <a:t>12. Things You Need to Know about Production</a:t>
            </a:r>
          </a:p>
        </p:txBody>
      </p:sp>
      <p:pic>
        <p:nvPicPr>
          <p:cNvPr id="17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35506" t="5934" r="35506" b="5934"/>
          <a:stretch>
            <a:fillRect/>
          </a:stretch>
        </p:blipFill>
        <p:spPr>
          <a:xfrm>
            <a:off x="2255085" y="5390356"/>
            <a:ext cx="3681330" cy="470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22885" t="3686" r="22885" b="3686"/>
          <a:stretch>
            <a:fillRect/>
          </a:stretch>
        </p:blipFill>
        <p:spPr>
          <a:xfrm>
            <a:off x="6165780" y="5390356"/>
            <a:ext cx="5258835" cy="47009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" name="群組"/>
          <p:cNvGrpSpPr/>
          <p:nvPr/>
        </p:nvGrpSpPr>
        <p:grpSpPr>
          <a:xfrm>
            <a:off x="16785370" y="5390356"/>
            <a:ext cx="5343546" cy="4700985"/>
            <a:chOff x="0" y="0"/>
            <a:chExt cx="5343544" cy="4700984"/>
          </a:xfrm>
        </p:grpSpPr>
        <p:pic>
          <p:nvPicPr>
            <p:cNvPr id="175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572" t="32433" r="15572" b="32433"/>
            <a:stretch>
              <a:fillRect/>
            </a:stretch>
          </p:blipFill>
          <p:spPr>
            <a:xfrm>
              <a:off x="0" y="0"/>
              <a:ext cx="5343310" cy="1424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1981" r="0" b="21981"/>
            <a:stretch>
              <a:fillRect/>
            </a:stretch>
          </p:blipFill>
          <p:spPr>
            <a:xfrm>
              <a:off x="0" y="1509530"/>
              <a:ext cx="5343545" cy="1663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258244"/>
              <a:ext cx="5343482" cy="1442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3" name="群組"/>
          <p:cNvGrpSpPr/>
          <p:nvPr/>
        </p:nvGrpSpPr>
        <p:grpSpPr>
          <a:xfrm>
            <a:off x="11653970" y="5390356"/>
            <a:ext cx="4902201" cy="4700918"/>
            <a:chOff x="0" y="0"/>
            <a:chExt cx="4902200" cy="4700917"/>
          </a:xfrm>
        </p:grpSpPr>
        <p:pic>
          <p:nvPicPr>
            <p:cNvPr id="179" name="影像" descr="影像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25123" r="0" b="25123"/>
            <a:stretch>
              <a:fillRect/>
            </a:stretch>
          </p:blipFill>
          <p:spPr>
            <a:xfrm>
              <a:off x="198" y="2262187"/>
              <a:ext cx="4901689" cy="243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2" name="群組"/>
            <p:cNvGrpSpPr/>
            <p:nvPr/>
          </p:nvGrpSpPr>
          <p:grpSpPr>
            <a:xfrm>
              <a:off x="0" y="-1"/>
              <a:ext cx="4902200" cy="2162109"/>
              <a:chOff x="0" y="0"/>
              <a:chExt cx="4902200" cy="2162107"/>
            </a:xfrm>
          </p:grpSpPr>
          <p:pic>
            <p:nvPicPr>
              <p:cNvPr id="180" name="影像" descr="影像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8661" t="0" r="22138" b="4"/>
              <a:stretch>
                <a:fillRect/>
              </a:stretch>
            </p:blipFill>
            <p:spPr>
              <a:xfrm>
                <a:off x="2854334" y="-1"/>
                <a:ext cx="2047866" cy="2161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1" name="影像" descr="影像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4374" t="14238" r="4374" b="14238"/>
              <a:stretch>
                <a:fillRect/>
              </a:stretch>
            </p:blipFill>
            <p:spPr>
              <a:xfrm>
                <a:off x="0" y="104"/>
                <a:ext cx="2758336" cy="2162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py and revise mongo.j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Copy and revise mongo.js</a:t>
            </a:r>
          </a:p>
        </p:txBody>
      </p:sp>
      <p:sp>
        <p:nvSpPr>
          <p:cNvPr id="243" name="其實只要直接 copy 過來就可以用了…"/>
          <p:cNvSpPr txBox="1"/>
          <p:nvPr>
            <p:ph type="body" idx="22"/>
          </p:nvPr>
        </p:nvSpPr>
        <p:spPr>
          <a:xfrm>
            <a:off x="4271996" y="6293431"/>
            <a:ext cx="18705051" cy="21879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360" sz="6000"/>
            </a:pPr>
            <a:r>
              <a:t>其實只要直接 copy 過來就可以用了</a:t>
            </a:r>
          </a:p>
          <a:p>
            <a:pPr marL="838200" indent="-838200">
              <a:defRPr spc="360" sz="6000"/>
            </a:pPr>
            <a:r>
              <a:t>但 import 與 require 還是混用啊...</a:t>
            </a:r>
          </a:p>
        </p:txBody>
      </p:sp>
      <p:sp>
        <p:nvSpPr>
          <p:cNvPr id="24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port 基本教學/快速 review…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export 基本教學/快速 review…</a:t>
            </a:r>
          </a:p>
        </p:txBody>
      </p:sp>
      <p:sp>
        <p:nvSpPr>
          <p:cNvPr id="247" name="export const abc = ……"/>
          <p:cNvSpPr txBox="1"/>
          <p:nvPr>
            <p:ph type="body" idx="23"/>
          </p:nvPr>
        </p:nvSpPr>
        <p:spPr>
          <a:xfrm>
            <a:off x="2849772" y="9827841"/>
            <a:ext cx="18684456" cy="3594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const abc = …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function xyz(…)…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{ a, b, c };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* from "./otherFile"</a:t>
            </a:r>
          </a:p>
        </p:txBody>
      </p:sp>
      <p:sp>
        <p:nvSpPr>
          <p:cNvPr id="2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一個檔案最多只能有一個 export default…"/>
          <p:cNvSpPr txBox="1"/>
          <p:nvPr/>
        </p:nvSpPr>
        <p:spPr>
          <a:xfrm>
            <a:off x="2839474" y="2769129"/>
            <a:ext cx="18705052" cy="249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38200" indent="-838200" algn="l" defTabSz="457200">
              <a:lnSpc>
                <a:spcPct val="120000"/>
              </a:lnSpc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一個檔案最多只能有一個 export default</a:t>
            </a:r>
          </a:p>
          <a:p>
            <a:pPr lvl="1" marL="1473200" indent="-838200" algn="l" defTabSz="457200">
              <a:lnSpc>
                <a:spcPct val="120000"/>
              </a:lnSpc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export default 可以 anonymous</a:t>
            </a:r>
          </a:p>
          <a:p>
            <a:pPr lvl="1" marL="1473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import 的人可以叫成別的名字</a:t>
            </a:r>
          </a:p>
        </p:txBody>
      </p:sp>
      <p:sp>
        <p:nvSpPr>
          <p:cNvPr id="250" name="export default const abc = ……"/>
          <p:cNvSpPr txBox="1"/>
          <p:nvPr/>
        </p:nvSpPr>
        <p:spPr>
          <a:xfrm>
            <a:off x="2849772" y="5405784"/>
            <a:ext cx="18684456" cy="2895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const abc = …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function (…) { … }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xyz;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{ gg as default }</a:t>
            </a:r>
          </a:p>
        </p:txBody>
      </p:sp>
      <p:sp>
        <p:nvSpPr>
          <p:cNvPr id="251" name="一般的 export (i.e. 非 default)："/>
          <p:cNvSpPr txBox="1"/>
          <p:nvPr/>
        </p:nvSpPr>
        <p:spPr>
          <a:xfrm>
            <a:off x="2839475" y="8852004"/>
            <a:ext cx="18705050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一般的 export (i.e. 非 default)：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port 基本教學/快速 review…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import 基本教學/快速 review…</a:t>
            </a:r>
          </a:p>
        </p:txBody>
      </p:sp>
      <p:sp>
        <p:nvSpPr>
          <p:cNvPr id="254" name="import { myFunc, myObj } from &quot;../utility/abc&quot;"/>
          <p:cNvSpPr txBox="1"/>
          <p:nvPr>
            <p:ph type="body" idx="23"/>
          </p:nvPr>
        </p:nvSpPr>
        <p:spPr>
          <a:xfrm>
            <a:off x="2849772" y="11816534"/>
            <a:ext cx="18684456" cy="800101"/>
          </a:xfrm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import { myFunc, myObj } from "../utility/abc"</a:t>
            </a:r>
          </a:p>
        </p:txBody>
      </p:sp>
      <p:sp>
        <p:nvSpPr>
          <p:cNvPr id="2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import exportDefault 可以改名字，也不用 { }…"/>
          <p:cNvSpPr txBox="1"/>
          <p:nvPr/>
        </p:nvSpPr>
        <p:spPr>
          <a:xfrm>
            <a:off x="2839474" y="3332857"/>
            <a:ext cx="18705052" cy="81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38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import exportDefault 可以改名字，也不用 { }</a:t>
            </a:r>
          </a:p>
          <a:p>
            <a:pPr marL="838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import 非 exportDefault 物件一定要加 { }</a:t>
            </a:r>
          </a:p>
          <a:p>
            <a:pPr lvl="1" marL="1473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彼此之間用逗號分開</a:t>
            </a:r>
          </a:p>
          <a:p>
            <a:pPr lvl="1" marL="1473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import 的人可以叫成別的名字</a:t>
            </a:r>
          </a:p>
          <a:p>
            <a:pPr lvl="1" marL="1473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如果全部要 import，則可用 import * from …</a:t>
            </a:r>
          </a:p>
          <a:p>
            <a:pPr marL="838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from 套件不用/不可以給路徑</a:t>
            </a:r>
            <a:br/>
            <a:r>
              <a:t>from 自己 export 的 js 檔需要給路徑</a:t>
            </a:r>
          </a:p>
          <a:p>
            <a:pPr lvl="1" marL="1473200" indent="-838200" algn="l" defTabSz="457200">
              <a:lnSpc>
                <a:spcPct val="12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如果是 .js, 可省 (有問題的話，就是 Babel 沒裝好)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vising GraphQL backend…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Revising GraphQL backend…</a:t>
            </a:r>
          </a:p>
        </p:txBody>
      </p:sp>
      <p:sp>
        <p:nvSpPr>
          <p:cNvPr id="2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Things to DO —…"/>
          <p:cNvSpPr txBox="1"/>
          <p:nvPr/>
        </p:nvSpPr>
        <p:spPr>
          <a:xfrm>
            <a:off x="3266833" y="3107273"/>
            <a:ext cx="18300977" cy="9543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spcBef>
                <a:spcPts val="1200"/>
              </a:spcBef>
              <a:defRPr b="0"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Things to DO —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trike="sngStrike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Use GraphQL's backend as basis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trike="sngStrike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index.js based on ChatRoom's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trike="sngStrike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Change db.js to MongoDB schema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trike="sngStrike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Copy and revise mongo.js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schema.graphql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resolvers for schema above</a:t>
            </a:r>
          </a:p>
          <a:p>
            <a:pPr marL="889000" indent="-889000" algn="l" defTabSz="457200">
              <a:lnSpc>
                <a:spcPct val="150000"/>
              </a:lnSpc>
              <a:spcBef>
                <a:spcPts val="1200"/>
              </a:spcBef>
              <a:buSzPct val="100000"/>
              <a:buAutoNum type="arabicPeriod" startAt="1"/>
              <a:defRPr b="0"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Test on GraphQL-Yoga!!</a:t>
            </a:r>
          </a:p>
        </p:txBody>
      </p:sp>
      <p:sp>
        <p:nvSpPr>
          <p:cNvPr id="261" name="可以先 yarn server 跑起來，確保沒有文法錯誤…"/>
          <p:cNvSpPr txBox="1"/>
          <p:nvPr/>
        </p:nvSpPr>
        <p:spPr>
          <a:xfrm>
            <a:off x="14792171" y="7868531"/>
            <a:ext cx="8197175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800">
                <a:solidFill>
                  <a:srgbClr val="73FDFF"/>
                </a:solidFill>
              </a:defRPr>
            </a:pPr>
            <a:r>
              <a:t>可以先 yarn server 跑起來，確保沒有文法錯誤</a:t>
            </a:r>
          </a:p>
          <a:p>
            <a:pPr algn="ctr">
              <a:defRPr sz="4800">
                <a:solidFill>
                  <a:srgbClr val="73FDFF"/>
                </a:solidFill>
              </a:defRPr>
            </a:pPr>
            <a:r>
              <a:t>隨時存檔，隨時 compile!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vise schema.graphql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Revise schema.graphql</a:t>
            </a:r>
          </a:p>
        </p:txBody>
      </p:sp>
      <p:sp>
        <p:nvSpPr>
          <p:cNvPr id="264" name="你需要哪些 queries? 什麼型態？"/>
          <p:cNvSpPr txBox="1"/>
          <p:nvPr>
            <p:ph type="body" idx="22"/>
          </p:nvPr>
        </p:nvSpPr>
        <p:spPr>
          <a:xfrm>
            <a:off x="6759341" y="6411929"/>
            <a:ext cx="10865318" cy="25582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你需要哪些 queries? 什麼型態？</a:t>
            </a:r>
          </a:p>
        </p:txBody>
      </p:sp>
      <p:sp>
        <p:nvSpPr>
          <p:cNvPr id="2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前後端比較、思考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前後端比較、思考</a:t>
            </a:r>
          </a:p>
        </p:txBody>
      </p:sp>
      <p:sp>
        <p:nvSpPr>
          <p:cNvPr id="2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User 1"/>
          <p:cNvSpPr/>
          <p:nvPr/>
        </p:nvSpPr>
        <p:spPr>
          <a:xfrm>
            <a:off x="5828605" y="3454222"/>
            <a:ext cx="2190525" cy="2190525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1</a:t>
            </a:r>
          </a:p>
        </p:txBody>
      </p:sp>
      <p:sp>
        <p:nvSpPr>
          <p:cNvPr id="270" name="User 2"/>
          <p:cNvSpPr/>
          <p:nvPr/>
        </p:nvSpPr>
        <p:spPr>
          <a:xfrm>
            <a:off x="2057229" y="7172161"/>
            <a:ext cx="2190525" cy="2190525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2</a:t>
            </a:r>
          </a:p>
        </p:txBody>
      </p:sp>
      <p:sp>
        <p:nvSpPr>
          <p:cNvPr id="271" name="User 3"/>
          <p:cNvSpPr/>
          <p:nvPr/>
        </p:nvSpPr>
        <p:spPr>
          <a:xfrm>
            <a:off x="9625119" y="7172161"/>
            <a:ext cx="2190525" cy="2190525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3</a:t>
            </a:r>
          </a:p>
        </p:txBody>
      </p:sp>
      <p:sp>
        <p:nvSpPr>
          <p:cNvPr id="272" name="User 4"/>
          <p:cNvSpPr/>
          <p:nvPr/>
        </p:nvSpPr>
        <p:spPr>
          <a:xfrm>
            <a:off x="5828605" y="10896422"/>
            <a:ext cx="2190525" cy="2190524"/>
          </a:xfrm>
          <a:prstGeom prst="ellipse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4</a:t>
            </a:r>
          </a:p>
        </p:txBody>
      </p:sp>
      <p:sp>
        <p:nvSpPr>
          <p:cNvPr id="273" name="雙箭頭"/>
          <p:cNvSpPr/>
          <p:nvPr/>
        </p:nvSpPr>
        <p:spPr>
          <a:xfrm rot="18900000">
            <a:off x="3533918" y="5973966"/>
            <a:ext cx="3059202" cy="891986"/>
          </a:xfrm>
          <a:prstGeom prst="leftRightArrow">
            <a:avLst>
              <a:gd name="adj1" fmla="val 53520"/>
              <a:gd name="adj2" fmla="val 63278"/>
            </a:avLst>
          </a:prstGeom>
          <a:solidFill>
            <a:srgbClr val="C0C0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雙箭頭"/>
          <p:cNvSpPr/>
          <p:nvPr/>
        </p:nvSpPr>
        <p:spPr>
          <a:xfrm rot="13500000">
            <a:off x="7280811" y="5973966"/>
            <a:ext cx="3059202" cy="891986"/>
          </a:xfrm>
          <a:prstGeom prst="leftRightArrow">
            <a:avLst>
              <a:gd name="adj1" fmla="val 53520"/>
              <a:gd name="adj2" fmla="val 63278"/>
            </a:avLst>
          </a:prstGeom>
          <a:solidFill>
            <a:srgbClr val="C0C0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雙箭頭"/>
          <p:cNvSpPr/>
          <p:nvPr/>
        </p:nvSpPr>
        <p:spPr>
          <a:xfrm rot="16200000">
            <a:off x="4308057" y="7821430"/>
            <a:ext cx="5231621" cy="891986"/>
          </a:xfrm>
          <a:prstGeom prst="leftRightArrow">
            <a:avLst>
              <a:gd name="adj1" fmla="val 53520"/>
              <a:gd name="adj2" fmla="val 63278"/>
            </a:avLst>
          </a:prstGeom>
          <a:solidFill>
            <a:srgbClr val="C0C0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雙箭頭"/>
          <p:cNvSpPr/>
          <p:nvPr/>
        </p:nvSpPr>
        <p:spPr>
          <a:xfrm rot="13500000">
            <a:off x="3406122" y="9720335"/>
            <a:ext cx="3059202" cy="891986"/>
          </a:xfrm>
          <a:prstGeom prst="leftRightArrow">
            <a:avLst>
              <a:gd name="adj1" fmla="val 53520"/>
              <a:gd name="adj2" fmla="val 63278"/>
            </a:avLst>
          </a:prstGeom>
          <a:solidFill>
            <a:srgbClr val="C0C0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圓角矩形"/>
          <p:cNvSpPr/>
          <p:nvPr/>
        </p:nvSpPr>
        <p:spPr>
          <a:xfrm rot="18900000">
            <a:off x="1086945" y="5075166"/>
            <a:ext cx="7953148" cy="2689586"/>
          </a:xfrm>
          <a:prstGeom prst="roundRect">
            <a:avLst>
              <a:gd name="adj" fmla="val 37233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連接線"/>
          <p:cNvSpPr/>
          <p:nvPr/>
        </p:nvSpPr>
        <p:spPr>
          <a:xfrm>
            <a:off x="2378015" y="3906839"/>
            <a:ext cx="3014995" cy="2858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77" y="7461"/>
                  <a:pt x="7977" y="261"/>
                  <a:pt x="21600" y="0"/>
                </a:cubicBezTo>
              </a:path>
            </a:pathLst>
          </a:custGeom>
          <a:ln w="762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9" name="User"/>
          <p:cNvSpPr txBox="1"/>
          <p:nvPr/>
        </p:nvSpPr>
        <p:spPr>
          <a:xfrm>
            <a:off x="10212863" y="6360950"/>
            <a:ext cx="130038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FB00"/>
                </a:solidFill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280" name="ChatBox"/>
          <p:cNvSpPr txBox="1"/>
          <p:nvPr/>
        </p:nvSpPr>
        <p:spPr>
          <a:xfrm rot="18900000">
            <a:off x="3274674" y="5407011"/>
            <a:ext cx="230728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FB00"/>
                </a:solidFill>
              </a:defRPr>
            </a:lvl1pPr>
          </a:lstStyle>
          <a:p>
            <a:pPr/>
            <a:r>
              <a:t>ChatBox</a:t>
            </a:r>
          </a:p>
        </p:txBody>
      </p:sp>
      <p:sp>
        <p:nvSpPr>
          <p:cNvPr id="281" name="Message"/>
          <p:cNvSpPr txBox="1"/>
          <p:nvPr/>
        </p:nvSpPr>
        <p:spPr>
          <a:xfrm rot="18900000">
            <a:off x="1666980" y="4055493"/>
            <a:ext cx="23677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FB00"/>
                </a:solidFill>
              </a:defRPr>
            </a:lvl1pPr>
          </a:lstStyle>
          <a:p>
            <a:pPr/>
            <a:r>
              <a:t>Message</a:t>
            </a:r>
          </a:p>
        </p:txBody>
      </p:sp>
      <p:pic>
        <p:nvPicPr>
          <p:cNvPr id="28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6916" y="4396900"/>
            <a:ext cx="10143832" cy="7741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有哪些動作需要前端跟後端拿/修改資料？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有哪些動作需要前端跟後端拿/修改資料？</a:t>
            </a:r>
          </a:p>
        </p:txBody>
      </p:sp>
      <p:sp>
        <p:nvSpPr>
          <p:cNvPr id="286" name="一開始登入、從 SignIn 切換成 ChatRoom 畫面？"/>
          <p:cNvSpPr txBox="1"/>
          <p:nvPr>
            <p:ph type="body" idx="22"/>
          </p:nvPr>
        </p:nvSpPr>
        <p:spPr>
          <a:xfrm>
            <a:off x="2839474" y="3233724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一開始登入、從 SignIn 切換成 ChatRoom 畫面？</a:t>
            </a:r>
          </a:p>
        </p:txBody>
      </p:sp>
      <p:sp>
        <p:nvSpPr>
          <p:cNvPr id="28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使用者按 ‘+’ 新增一個 ChatBox"/>
          <p:cNvSpPr txBox="1"/>
          <p:nvPr/>
        </p:nvSpPr>
        <p:spPr>
          <a:xfrm>
            <a:off x="2839474" y="5686389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使用者按 ‘+’ 新增一個 ChatBox</a:t>
            </a:r>
          </a:p>
        </p:txBody>
      </p:sp>
      <p:sp>
        <p:nvSpPr>
          <p:cNvPr id="289" name="使用者新增一則對話"/>
          <p:cNvSpPr txBox="1"/>
          <p:nvPr/>
        </p:nvSpPr>
        <p:spPr>
          <a:xfrm>
            <a:off x="2839474" y="8139054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使用者新增一則對話</a:t>
            </a:r>
          </a:p>
        </p:txBody>
      </p:sp>
      <p:sp>
        <p:nvSpPr>
          <p:cNvPr id="290" name="使用者按 ‘x’ 刪除一個 ChatBox"/>
          <p:cNvSpPr txBox="1"/>
          <p:nvPr/>
        </p:nvSpPr>
        <p:spPr>
          <a:xfrm>
            <a:off x="2839474" y="10591719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使用者按 ‘x’ 刪除一個 ChatBox</a:t>
            </a:r>
          </a:p>
        </p:txBody>
      </p:sp>
      <p:sp>
        <p:nvSpPr>
          <p:cNvPr id="291" name="不用，這只是純前端的動作"/>
          <p:cNvSpPr txBox="1"/>
          <p:nvPr/>
        </p:nvSpPr>
        <p:spPr>
          <a:xfrm>
            <a:off x="3684517" y="4208361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不用，這只是純前端的動作</a:t>
            </a:r>
          </a:p>
        </p:txBody>
      </p:sp>
      <p:sp>
        <p:nvSpPr>
          <p:cNvPr id="292" name="需要 createChatBox, 拿回所有歷史對話記錄"/>
          <p:cNvSpPr txBox="1"/>
          <p:nvPr/>
        </p:nvSpPr>
        <p:spPr>
          <a:xfrm>
            <a:off x="3684517" y="6624316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createChatBox, 拿回所有歷史對話記錄</a:t>
            </a:r>
          </a:p>
        </p:txBody>
      </p:sp>
      <p:sp>
        <p:nvSpPr>
          <p:cNvPr id="293" name="需要 createMessage, 拿回新增的對話字串"/>
          <p:cNvSpPr txBox="1"/>
          <p:nvPr/>
        </p:nvSpPr>
        <p:spPr>
          <a:xfrm>
            <a:off x="3684517" y="9040272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createMessage, 拿回新增的對話字串</a:t>
            </a:r>
          </a:p>
        </p:txBody>
      </p:sp>
      <p:sp>
        <p:nvSpPr>
          <p:cNvPr id="294" name="不用，這只是純前端的動作"/>
          <p:cNvSpPr txBox="1"/>
          <p:nvPr/>
        </p:nvSpPr>
        <p:spPr>
          <a:xfrm>
            <a:off x="3684517" y="11456228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不用，這只是純前端的動作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  <p:bldP build="whole" bldLvl="1" animBg="1" rev="0" advAuto="0" spid="289" grpId="5"/>
      <p:bldP build="whole" bldLvl="1" animBg="1" rev="0" advAuto="0" spid="288" grpId="3"/>
      <p:bldP build="whole" bldLvl="1" animBg="1" rev="0" advAuto="0" spid="294" grpId="8"/>
      <p:bldP build="whole" bldLvl="1" animBg="1" rev="0" advAuto="0" spid="292" grpId="4"/>
      <p:bldP build="whole" bldLvl="1" animBg="1" rev="0" advAuto="0" spid="290" grpId="7"/>
      <p:bldP build="whole" bldLvl="1" animBg="1" rev="0" advAuto="0" spid="293" grpId="6"/>
      <p:bldP build="whole" bldLvl="1" animBg="1" rev="0" advAuto="0" spid="29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哪些是 query?…"/>
          <p:cNvSpPr txBox="1"/>
          <p:nvPr/>
        </p:nvSpPr>
        <p:spPr>
          <a:xfrm>
            <a:off x="5822132" y="8068352"/>
            <a:ext cx="10865319" cy="333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defRPr b="0" spc="197" sz="66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哪些是 query?</a:t>
            </a:r>
          </a:p>
          <a:p>
            <a:pPr algn="ctr" defTabSz="457200">
              <a:lnSpc>
                <a:spcPct val="140000"/>
              </a:lnSpc>
              <a:defRPr b="0" spc="197" sz="66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哪些是 mutation?</a:t>
            </a:r>
          </a:p>
          <a:p>
            <a:pPr algn="ctr" defTabSz="457200">
              <a:lnSpc>
                <a:spcPct val="140000"/>
              </a:lnSpc>
              <a:defRPr b="0" spc="197" sz="66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哪些是 subscription?</a:t>
            </a:r>
          </a:p>
        </p:txBody>
      </p:sp>
      <p:sp>
        <p:nvSpPr>
          <p:cNvPr id="298" name="使用者按 ‘+’ 新增一個 ChatBox"/>
          <p:cNvSpPr txBox="1"/>
          <p:nvPr/>
        </p:nvSpPr>
        <p:spPr>
          <a:xfrm>
            <a:off x="2839474" y="2840053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使用者按 ‘+’ 新增一個 ChatBox</a:t>
            </a:r>
          </a:p>
        </p:txBody>
      </p:sp>
      <p:sp>
        <p:nvSpPr>
          <p:cNvPr id="299" name="使用者新增一則對話"/>
          <p:cNvSpPr txBox="1"/>
          <p:nvPr/>
        </p:nvSpPr>
        <p:spPr>
          <a:xfrm>
            <a:off x="2839474" y="5292718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使用者新增一則對話</a:t>
            </a:r>
          </a:p>
        </p:txBody>
      </p:sp>
      <p:sp>
        <p:nvSpPr>
          <p:cNvPr id="300" name="需要 createChatBox, 拿回所有歷史對話記錄"/>
          <p:cNvSpPr txBox="1"/>
          <p:nvPr/>
        </p:nvSpPr>
        <p:spPr>
          <a:xfrm>
            <a:off x="3684517" y="3777980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createChatBox, 拿回所有歷史對話記錄</a:t>
            </a:r>
          </a:p>
        </p:txBody>
      </p:sp>
      <p:sp>
        <p:nvSpPr>
          <p:cNvPr id="301" name="需要 createMessage, 拿回新增的對話字串"/>
          <p:cNvSpPr txBox="1"/>
          <p:nvPr/>
        </p:nvSpPr>
        <p:spPr>
          <a:xfrm>
            <a:off x="3684517" y="6193936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createMessage, 拿回新增的對話字串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可以根據 db.js, 先把 GraphQL 的 queries 寫出來！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可以根據 db.js, 先把 GraphQL 的 queries 寫出來！</a:t>
            </a:r>
          </a:p>
        </p:txBody>
      </p:sp>
      <p:sp>
        <p:nvSpPr>
          <p:cNvPr id="304" name="需要 createChatBox, 拿回所有歷史對話記錄"/>
          <p:cNvSpPr txBox="1"/>
          <p:nvPr>
            <p:ph type="body" idx="22"/>
          </p:nvPr>
        </p:nvSpPr>
        <p:spPr>
          <a:xfrm>
            <a:off x="2839474" y="321192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需要 createChatBox, 拿回所有歷史對話記錄</a:t>
            </a:r>
          </a:p>
        </p:txBody>
      </p:sp>
      <p:sp>
        <p:nvSpPr>
          <p:cNvPr id="305" name="type Mutation {…"/>
          <p:cNvSpPr txBox="1"/>
          <p:nvPr>
            <p:ph type="body" idx="23"/>
          </p:nvPr>
        </p:nvSpPr>
        <p:spPr>
          <a:xfrm>
            <a:off x="2849772" y="4422583"/>
            <a:ext cx="18684456" cy="20066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type Mutation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createChatBox(name1: String, name2: String): ChatBox!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type ChatBox {…"/>
          <p:cNvSpPr txBox="1"/>
          <p:nvPr/>
        </p:nvSpPr>
        <p:spPr>
          <a:xfrm>
            <a:off x="2849772" y="7219208"/>
            <a:ext cx="18684456" cy="3276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type ChatBox {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id: ID!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name: String!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messages: [Message!]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08" name="type Message {…"/>
          <p:cNvSpPr txBox="1"/>
          <p:nvPr/>
        </p:nvSpPr>
        <p:spPr>
          <a:xfrm>
            <a:off x="2849772" y="11285833"/>
            <a:ext cx="18684456" cy="2006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type Message {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09" name="Resolver in Mutation.js"/>
          <p:cNvSpPr txBox="1"/>
          <p:nvPr/>
        </p:nvSpPr>
        <p:spPr>
          <a:xfrm>
            <a:off x="4592983" y="5781484"/>
            <a:ext cx="51189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Resolver in Mutation.js</a:t>
            </a:r>
          </a:p>
        </p:txBody>
      </p:sp>
      <p:sp>
        <p:nvSpPr>
          <p:cNvPr id="310" name="圓角矩形"/>
          <p:cNvSpPr/>
          <p:nvPr/>
        </p:nvSpPr>
        <p:spPr>
          <a:xfrm>
            <a:off x="4832910" y="11317583"/>
            <a:ext cx="2836234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圓角矩形"/>
          <p:cNvSpPr/>
          <p:nvPr/>
        </p:nvSpPr>
        <p:spPr>
          <a:xfrm>
            <a:off x="3931482" y="5226339"/>
            <a:ext cx="4639090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Resolver in ChatBox.js"/>
          <p:cNvSpPr txBox="1"/>
          <p:nvPr/>
        </p:nvSpPr>
        <p:spPr>
          <a:xfrm>
            <a:off x="8029958" y="7321145"/>
            <a:ext cx="5094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Resolver in ChatBox.js</a:t>
            </a:r>
          </a:p>
        </p:txBody>
      </p:sp>
      <p:sp>
        <p:nvSpPr>
          <p:cNvPr id="313" name="圓角矩形"/>
          <p:cNvSpPr/>
          <p:nvPr/>
        </p:nvSpPr>
        <p:spPr>
          <a:xfrm>
            <a:off x="4959910" y="7335999"/>
            <a:ext cx="2582234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Resolver in Message.js"/>
          <p:cNvSpPr txBox="1"/>
          <p:nvPr/>
        </p:nvSpPr>
        <p:spPr>
          <a:xfrm>
            <a:off x="8004061" y="11358096"/>
            <a:ext cx="51459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Resolver in Message.js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1"/>
      <p:bldP build="whole" bldLvl="1" animBg="1" rev="0" advAuto="0" spid="310" grpId="5"/>
      <p:bldP build="whole" bldLvl="1" animBg="1" rev="0" advAuto="0" spid="314" grpId="6"/>
      <p:bldP build="whole" bldLvl="1" animBg="1" rev="0" advAuto="0" spid="313" grpId="3"/>
      <p:bldP build="whole" bldLvl="1" animBg="1" rev="0" advAuto="0" spid="309" grpId="2"/>
      <p:bldP build="whole" bldLvl="1" animBg="1" rev="0" advAuto="0" spid="312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vise resolvers for schema abov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Revise resolvers for schema above</a:t>
            </a:r>
          </a:p>
        </p:txBody>
      </p:sp>
      <p:sp>
        <p:nvSpPr>
          <p:cNvPr id="317" name="注意 Asynchronous 的 issues"/>
          <p:cNvSpPr txBox="1"/>
          <p:nvPr>
            <p:ph type="body" idx="22"/>
          </p:nvPr>
        </p:nvSpPr>
        <p:spPr>
          <a:xfrm>
            <a:off x="2839474" y="3316064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注意 Asynchronous 的 issues</a:t>
            </a:r>
          </a:p>
        </p:txBody>
      </p:sp>
      <p:sp>
        <p:nvSpPr>
          <p:cNvPr id="318" name="const ChatBox = {…"/>
          <p:cNvSpPr txBox="1"/>
          <p:nvPr>
            <p:ph type="body" idx="23"/>
          </p:nvPr>
        </p:nvSpPr>
        <p:spPr>
          <a:xfrm>
            <a:off x="2849772" y="5897262"/>
            <a:ext cx="18684456" cy="68326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ChatBox =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messages(parent, args, { db }, info)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return Promise.all(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parent.messages.map((mId) =&gt; 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db.MessageModel.findById(mId)),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);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export default ChatBox;</a:t>
            </a:r>
          </a:p>
        </p:txBody>
      </p:sp>
      <p:sp>
        <p:nvSpPr>
          <p:cNvPr id="3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例如：Chatbox.js"/>
          <p:cNvSpPr txBox="1"/>
          <p:nvPr/>
        </p:nvSpPr>
        <p:spPr>
          <a:xfrm>
            <a:off x="2839474" y="4745509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例如：Chatbox.js</a:t>
            </a:r>
          </a:p>
        </p:txBody>
      </p:sp>
      <p:sp>
        <p:nvSpPr>
          <p:cNvPr id="321" name="Why no async/await?"/>
          <p:cNvSpPr txBox="1"/>
          <p:nvPr/>
        </p:nvSpPr>
        <p:spPr>
          <a:xfrm>
            <a:off x="7704645" y="10181450"/>
            <a:ext cx="602248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600">
                <a:solidFill>
                  <a:srgbClr val="FF2600"/>
                </a:solidFill>
              </a:defRPr>
            </a:lvl1pPr>
          </a:lstStyle>
          <a:p>
            <a:pPr/>
            <a:r>
              <a:t>Why no async/await?</a:t>
            </a:r>
          </a:p>
        </p:txBody>
      </p:sp>
      <p:sp>
        <p:nvSpPr>
          <p:cNvPr id="322" name="等每個 element 的 promise"/>
          <p:cNvSpPr txBox="1"/>
          <p:nvPr/>
        </p:nvSpPr>
        <p:spPr>
          <a:xfrm>
            <a:off x="11324175" y="7305088"/>
            <a:ext cx="595766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等每個 element 的 promise </a:t>
            </a:r>
          </a:p>
        </p:txBody>
      </p:sp>
      <p:sp>
        <p:nvSpPr>
          <p:cNvPr id="323" name="圓角矩形"/>
          <p:cNvSpPr/>
          <p:nvPr/>
        </p:nvSpPr>
        <p:spPr>
          <a:xfrm>
            <a:off x="6986087" y="7309025"/>
            <a:ext cx="4019301" cy="728727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1"/>
      <p:bldP build="whole" bldLvl="1" animBg="1" rev="0" advAuto="0" spid="322" grpId="2"/>
      <p:bldP build="whole" bldLvl="1" animBg="1" rev="0" advAuto="0" spid="32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先預告一下，Hack#4 是有關於 GraphQL, 所以大家一定要花時間把 Lecture Note #11 看懂"/>
          <p:cNvSpPr txBox="1"/>
          <p:nvPr>
            <p:ph type="body" idx="21"/>
          </p:nvPr>
        </p:nvSpPr>
        <p:spPr>
          <a:xfrm>
            <a:off x="4928905" y="5046267"/>
            <a:ext cx="14526189" cy="36234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15" sz="7200"/>
            </a:lvl1pPr>
          </a:lstStyle>
          <a:p>
            <a:pPr/>
            <a:r>
              <a:t>先預告一下，Hack#4 是有關於 GraphQL, 所以大家一定要花時間把 Lecture Note #11 看懂</a:t>
            </a:r>
          </a:p>
        </p:txBody>
      </p:sp>
      <p:sp>
        <p:nvSpPr>
          <p:cNvPr id="1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再送大家一個...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再送大家一個...</a:t>
            </a:r>
          </a:p>
        </p:txBody>
      </p:sp>
      <p:sp>
        <p:nvSpPr>
          <p:cNvPr id="326" name="注意 Asynchronous 的 issues"/>
          <p:cNvSpPr txBox="1"/>
          <p:nvPr>
            <p:ph type="body" idx="22"/>
          </p:nvPr>
        </p:nvSpPr>
        <p:spPr>
          <a:xfrm>
            <a:off x="2839474" y="2904127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注意 Asynchronous 的 issues</a:t>
            </a:r>
          </a:p>
        </p:txBody>
      </p:sp>
      <p:sp>
        <p:nvSpPr>
          <p:cNvPr id="327" name="const Mutation = {…"/>
          <p:cNvSpPr txBox="1"/>
          <p:nvPr>
            <p:ph type="body" idx="23"/>
          </p:nvPr>
        </p:nvSpPr>
        <p:spPr>
          <a:xfrm>
            <a:off x="2849772" y="4881263"/>
            <a:ext cx="18705050" cy="8864601"/>
          </a:xfrm>
          <a:prstGeom prst="rect">
            <a:avLst/>
          </a:prstGeom>
        </p:spPr>
        <p:txBody>
          <a:bodyPr/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const</a:t>
            </a:r>
            <a:r>
              <a:t> Mutation = </a:t>
            </a:r>
            <a:r>
              <a:rPr>
                <a:solidFill>
                  <a:srgbClr val="33BBC8"/>
                </a:solidFill>
              </a:rPr>
              <a:t>{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CD7923"/>
                </a:solidFill>
              </a:rPr>
              <a:t>async</a:t>
            </a:r>
            <a:r>
              <a:t> createChatBox(</a:t>
            </a:r>
            <a:r>
              <a:rPr>
                <a:solidFill>
                  <a:srgbClr val="CD7923"/>
                </a:solidFill>
              </a:rPr>
              <a:t>parent</a:t>
            </a:r>
            <a:r>
              <a:t>, </a:t>
            </a:r>
            <a:r>
              <a:rPr>
                <a:solidFill>
                  <a:srgbClr val="33BBC8"/>
                </a:solidFill>
              </a:rPr>
              <a:t>{</a:t>
            </a:r>
            <a:r>
              <a:t> name1, name2 </a:t>
            </a:r>
            <a:r>
              <a:rPr>
                <a:solidFill>
                  <a:srgbClr val="33BBC8"/>
                </a:solidFill>
              </a:rPr>
              <a:t>}</a:t>
            </a:r>
            <a:r>
              <a:t>,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</a:t>
            </a:r>
            <a:r>
              <a:rPr>
                <a:solidFill>
                  <a:srgbClr val="33BBC8"/>
                </a:solidFill>
              </a:rPr>
              <a:t>{</a:t>
            </a:r>
            <a:r>
              <a:t> db, pubsub </a:t>
            </a:r>
            <a:r>
              <a:rPr>
                <a:solidFill>
                  <a:srgbClr val="33BBC8"/>
                </a:solidFill>
              </a:rPr>
              <a:t>}</a:t>
            </a:r>
            <a:r>
              <a:t>, info)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33BBC8"/>
                </a:solidFill>
              </a:rPr>
              <a:t>{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D7923"/>
                </a:solidFill>
              </a:rPr>
              <a:t>if</a:t>
            </a:r>
            <a:r>
              <a:t> (!name1 || !name2)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C3372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CD7923"/>
                </a:solidFill>
              </a:rPr>
              <a:t>throw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D7923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Error</a:t>
            </a:r>
            <a:endParaRPr>
              <a:solidFill>
                <a:srgbClr val="000000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C3372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(</a:t>
            </a:r>
            <a:r>
              <a:t>"Missing chatBox name for CreateChatBox"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CD7923"/>
                </a:solidFill>
              </a:rPr>
              <a:t>if</a:t>
            </a:r>
            <a:r>
              <a:t> (!(</a:t>
            </a:r>
            <a:r>
              <a:rPr>
                <a:solidFill>
                  <a:srgbClr val="CD7923"/>
                </a:solidFill>
              </a:rPr>
              <a:t>await</a:t>
            </a:r>
            <a:r>
              <a:t> checkUser(db, name1, </a:t>
            </a:r>
            <a:r>
              <a:rPr>
                <a:solidFill>
                  <a:srgbClr val="C33720"/>
                </a:solidFill>
              </a:rPr>
              <a:t>"createChatBox"</a:t>
            </a:r>
            <a:r>
              <a:t>))) </a:t>
            </a:r>
            <a:r>
              <a:rPr>
                <a:solidFill>
                  <a:srgbClr val="33BBC8"/>
                </a:solidFill>
              </a:rPr>
              <a:t>{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C3372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console.log</a:t>
            </a:r>
            <a:endParaRPr>
              <a:solidFill>
                <a:srgbClr val="000000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C3372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(</a:t>
            </a:r>
            <a:r>
              <a:t>"User does not exist for CreateChatBox: "</a:t>
            </a:r>
            <a:r>
              <a:rPr>
                <a:solidFill>
                  <a:srgbClr val="000000"/>
                </a:solidFill>
              </a:rPr>
              <a:t> + name1);</a:t>
            </a:r>
            <a:endParaRPr>
              <a:solidFill>
                <a:srgbClr val="000000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CD7923"/>
                </a:solidFill>
              </a:rPr>
              <a:t>await</a:t>
            </a:r>
            <a:r>
              <a:t> newUser(db, name1);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33BBC8"/>
                </a:solidFill>
              </a:rPr>
              <a:t>}</a:t>
            </a:r>
            <a:endParaRPr>
              <a:solidFill>
                <a:srgbClr val="33BBC8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3BBC8"/>
                </a:solidFill>
              </a:rPr>
              <a:t>  }</a:t>
            </a:r>
            <a:endParaRPr>
              <a:solidFill>
                <a:srgbClr val="33BBC8"/>
              </a:solidFill>
            </a:endParaRP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3BBC8"/>
                </a:solidFill>
              </a:rPr>
              <a:t>}</a:t>
            </a:r>
          </a:p>
        </p:txBody>
      </p:sp>
      <p:sp>
        <p:nvSpPr>
          <p:cNvPr id="3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例如：CreateChatBox in Mutation.js"/>
          <p:cNvSpPr txBox="1"/>
          <p:nvPr/>
        </p:nvSpPr>
        <p:spPr>
          <a:xfrm>
            <a:off x="2839474" y="3892695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例如：CreateChatBox in Mutation.js</a:t>
            </a:r>
          </a:p>
        </p:txBody>
      </p:sp>
      <p:sp>
        <p:nvSpPr>
          <p:cNvPr id="330" name="自己寫一些 utility functions"/>
          <p:cNvSpPr txBox="1"/>
          <p:nvPr/>
        </p:nvSpPr>
        <p:spPr>
          <a:xfrm>
            <a:off x="8608880" y="11818810"/>
            <a:ext cx="754630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600">
                <a:solidFill>
                  <a:srgbClr val="FF2600"/>
                </a:solidFill>
              </a:defRPr>
            </a:lvl1pPr>
          </a:lstStyle>
          <a:p>
            <a:pPr/>
            <a:r>
              <a:t>自己寫一些 utility functions</a:t>
            </a:r>
          </a:p>
        </p:txBody>
      </p:sp>
      <p:sp>
        <p:nvSpPr>
          <p:cNvPr id="331" name="圓角矩形"/>
          <p:cNvSpPr/>
          <p:nvPr/>
        </p:nvSpPr>
        <p:spPr>
          <a:xfrm>
            <a:off x="3688501" y="5538742"/>
            <a:ext cx="1727384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圓角矩形"/>
          <p:cNvSpPr/>
          <p:nvPr/>
        </p:nvSpPr>
        <p:spPr>
          <a:xfrm>
            <a:off x="6106455" y="8987299"/>
            <a:ext cx="1589379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3" name="圓角矩形"/>
          <p:cNvSpPr/>
          <p:nvPr/>
        </p:nvSpPr>
        <p:spPr>
          <a:xfrm>
            <a:off x="4949133" y="10780448"/>
            <a:ext cx="1589378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線條"/>
          <p:cNvSpPr/>
          <p:nvPr/>
        </p:nvSpPr>
        <p:spPr>
          <a:xfrm>
            <a:off x="9180778" y="9699704"/>
            <a:ext cx="265356" cy="211157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線條"/>
          <p:cNvSpPr/>
          <p:nvPr/>
        </p:nvSpPr>
        <p:spPr>
          <a:xfrm>
            <a:off x="7929863" y="11585224"/>
            <a:ext cx="663758" cy="66375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圓角矩形"/>
          <p:cNvSpPr/>
          <p:nvPr/>
        </p:nvSpPr>
        <p:spPr>
          <a:xfrm>
            <a:off x="11891416" y="5500642"/>
            <a:ext cx="4743142" cy="728728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為什麼不是 args?"/>
          <p:cNvSpPr txBox="1"/>
          <p:nvPr/>
        </p:nvSpPr>
        <p:spPr>
          <a:xfrm>
            <a:off x="16814102" y="5211794"/>
            <a:ext cx="478847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600">
                <a:solidFill>
                  <a:srgbClr val="FF2600"/>
                </a:solidFill>
              </a:defRPr>
            </a:lvl1pPr>
          </a:lstStyle>
          <a:p>
            <a:pPr/>
            <a:r>
              <a:t>為什麼不是 args?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2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3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7"/>
      <p:bldP build="whole" bldLvl="1" animBg="1" rev="0" advAuto="0" spid="333" grpId="3"/>
      <p:bldP build="whole" bldLvl="1" animBg="1" rev="0" advAuto="0" spid="331" grpId="1"/>
      <p:bldP build="whole" bldLvl="1" animBg="1" rev="0" advAuto="0" spid="334" grpId="4"/>
      <p:bldP build="whole" bldLvl="1" animBg="1" rev="0" advAuto="0" spid="330" grpId="6"/>
      <p:bldP build="whole" bldLvl="1" animBg="1" rev="0" advAuto="0" spid="337" grpId="8"/>
      <p:bldP build="whole" bldLvl="1" animBg="1" rev="0" advAuto="0" spid="332" grpId="2"/>
      <p:bldP build="whole" bldLvl="1" animBg="1" rev="0" advAuto="0" spid="335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st on GraphQL-Yoga!!…"/>
          <p:cNvSpPr txBox="1"/>
          <p:nvPr>
            <p:ph type="body" idx="21"/>
          </p:nvPr>
        </p:nvSpPr>
        <p:spPr>
          <a:xfrm>
            <a:off x="5052095" y="5155437"/>
            <a:ext cx="14279810" cy="3405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Test on GraphQL-Yoga!!</a:t>
            </a:r>
          </a:p>
          <a:p>
            <a:pPr>
              <a:defRPr spc="180" sz="6000">
                <a:solidFill>
                  <a:srgbClr val="73FDFF"/>
                </a:solidFill>
              </a:defRPr>
            </a:pPr>
            <a:r>
              <a:t>(每寫一個 query 就測一個，可以打開 MongoDB 後台看看資料有沒有寫正確)</a:t>
            </a:r>
          </a:p>
        </p:txBody>
      </p:sp>
      <p:sp>
        <p:nvSpPr>
          <p:cNvPr id="3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接下來把前端接起來..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接下來把前端接起來...</a:t>
            </a:r>
          </a:p>
        </p:txBody>
      </p:sp>
      <p:sp>
        <p:nvSpPr>
          <p:cNvPr id="3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比較一下 ChatRoom 以及我寫好的 GraphQL 前端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比較一下 ChatRoom 以及我寫好的 GraphQL 前端</a:t>
            </a:r>
          </a:p>
        </p:txBody>
      </p:sp>
      <p:sp>
        <p:nvSpPr>
          <p:cNvPr id="346" name="ChatRoom 的前端"/>
          <p:cNvSpPr txBox="1"/>
          <p:nvPr>
            <p:ph type="body" idx="22"/>
          </p:nvPr>
        </p:nvSpPr>
        <p:spPr>
          <a:xfrm>
            <a:off x="3072456" y="3018950"/>
            <a:ext cx="7340500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ChatRoom 的前端</a:t>
            </a:r>
          </a:p>
        </p:txBody>
      </p:sp>
      <p:sp>
        <p:nvSpPr>
          <p:cNvPr id="347" name="public/index.html…"/>
          <p:cNvSpPr txBox="1"/>
          <p:nvPr>
            <p:ph type="body" idx="23"/>
          </p:nvPr>
        </p:nvSpPr>
        <p:spPr>
          <a:xfrm>
            <a:off x="3201594" y="4169364"/>
            <a:ext cx="7637362" cy="9182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public/index.html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src/index.js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Containers/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App.js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SignIn.js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ChatRoom.js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Components/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Title.js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Message.js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ChatModal.js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hooks/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trike="sngStrike"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useChat.js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useChatRoom.js</a:t>
            </a:r>
          </a:p>
        </p:txBody>
      </p:sp>
      <p:sp>
        <p:nvSpPr>
          <p:cNvPr id="3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GraphQL 的前端"/>
          <p:cNvSpPr txBox="1"/>
          <p:nvPr/>
        </p:nvSpPr>
        <p:spPr>
          <a:xfrm>
            <a:off x="13412894" y="3018950"/>
            <a:ext cx="6851881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GraphQL 的前端</a:t>
            </a:r>
          </a:p>
        </p:txBody>
      </p:sp>
      <p:sp>
        <p:nvSpPr>
          <p:cNvPr id="350" name="public/index.html…"/>
          <p:cNvSpPr txBox="1"/>
          <p:nvPr/>
        </p:nvSpPr>
        <p:spPr>
          <a:xfrm>
            <a:off x="13533751" y="4169364"/>
            <a:ext cx="7637362" cy="91821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public/index.html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src/index.js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Containers/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App.js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SignIn.js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ChatRoom.js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Components/</a:t>
            </a:r>
          </a:p>
          <a:p>
            <a:pPr algn="l">
              <a:defRPr b="0"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Title.js</a:t>
            </a:r>
          </a:p>
          <a:p>
            <a:pPr algn="l">
              <a:defRPr b="0"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Message.js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ChatModal.js</a:t>
            </a:r>
          </a:p>
          <a:p>
            <a:pPr algn="l">
              <a:defRPr b="0" sz="4600">
                <a:solidFill>
                  <a:srgbClr val="FF26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ChatBox.js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hooks/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useChatRoom.js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為什麼 useChat 變成 ChatBox component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為什麼 useChat 變成 ChatBox component?</a:t>
            </a:r>
          </a:p>
        </p:txBody>
      </p:sp>
      <p:sp>
        <p:nvSpPr>
          <p:cNvPr id="353" name="在 ChatRoom App 裡頭，前端是透過 WebSocket 去跟後端溝通，所以用 Hooks 把許多 states &amp; functions 包起來"/>
          <p:cNvSpPr txBox="1"/>
          <p:nvPr>
            <p:ph type="body" idx="22"/>
          </p:nvPr>
        </p:nvSpPr>
        <p:spPr>
          <a:xfrm>
            <a:off x="2839474" y="3947133"/>
            <a:ext cx="18705052" cy="2767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在 ChatRoom App 裡頭，前端是透過 WebSocket 去跟後端溝通，所以用 Hooks 把許多 states &amp; functions 包起來</a:t>
            </a:r>
          </a:p>
        </p:txBody>
      </p:sp>
      <p:sp>
        <p:nvSpPr>
          <p:cNvPr id="3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5" name="而在 GraphQL 前端裡頭，是在當畫面第一次出現時，跟後端下 subscription, 然後畫面有動作時 (如：sendMessage())，會跟後端下 mutation, 然後再透過 subscription 拿回資料。因此，用一個 ChatBox component 把 queries 包起來"/>
          <p:cNvSpPr txBox="1"/>
          <p:nvPr/>
        </p:nvSpPr>
        <p:spPr>
          <a:xfrm>
            <a:off x="2839474" y="7437145"/>
            <a:ext cx="18705052" cy="474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而在 GraphQL 前端裡頭，是在當畫面第一次出現時，跟後端下 subscription, 然後畫面有動作時 (如：sendMessage())，會跟後端下 mutation, 然後再透過 subscription 拿回資料。因此，用一個 ChatBox component 把 queries 包起來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ps: 前端 TODO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Tips: 前端 TODOs</a:t>
            </a:r>
          </a:p>
        </p:txBody>
      </p:sp>
      <p:sp>
        <p:nvSpPr>
          <p:cNvPr id="358" name="根據畫面，top-down 檢查…"/>
          <p:cNvSpPr txBox="1"/>
          <p:nvPr>
            <p:ph type="body" idx="22"/>
          </p:nvPr>
        </p:nvSpPr>
        <p:spPr>
          <a:xfrm>
            <a:off x="2839474" y="3371517"/>
            <a:ext cx="18705052" cy="88473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</a:pPr>
            <a:r>
              <a:t>根據畫面，top-down 檢查</a:t>
            </a:r>
          </a:p>
          <a:p>
            <a:pPr marL="1000125" indent="-1000125">
              <a:buSzPct val="100000"/>
              <a:buAutoNum type="arabicPeriod" startAt="1"/>
            </a:pPr>
            <a:r>
              <a:t>建立 GraphQL 的 index.js</a:t>
            </a:r>
          </a:p>
          <a:p>
            <a:pPr marL="1000125" indent="-1000125">
              <a:buSzPct val="100000"/>
              <a:buAutoNum type="arabicPeriod" startAt="1"/>
            </a:pPr>
            <a:r>
              <a:t>Revise App.js</a:t>
            </a:r>
          </a:p>
          <a:p>
            <a:pPr marL="1000125" indent="-1000125">
              <a:buSzPct val="100000"/>
              <a:buAutoNum type="arabicPeriod" startAt="1"/>
            </a:pPr>
            <a:r>
              <a:t>Revise ChatRoom.js — 把 WS protocol 改成 GraphQL queries</a:t>
            </a:r>
          </a:p>
          <a:p>
            <a:pPr marL="1000125" indent="-1000125">
              <a:buSzPct val="100000"/>
              <a:buAutoNum type="arabicPeriod" startAt="1"/>
            </a:pPr>
            <a:r>
              <a:t>把 useChat (WS protocol) 改成 ChatBox component (insert GraphQL queries)</a:t>
            </a:r>
          </a:p>
          <a:p>
            <a:pPr marL="1000125" indent="-1000125">
              <a:buSzPct val="100000"/>
              <a:buAutoNum type="arabicPeriod" startAt="1"/>
            </a:pPr>
            <a:r>
              <a:t>隨時打開前端畫面試試看！</a:t>
            </a:r>
          </a:p>
        </p:txBody>
      </p:sp>
      <p:sp>
        <p:nvSpPr>
          <p:cNvPr id="3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建立 GraphQL 的 index.j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建立 GraphQL 的 index.js</a:t>
            </a:r>
          </a:p>
        </p:txBody>
      </p:sp>
      <p:sp>
        <p:nvSpPr>
          <p:cNvPr id="362" name="首先，比較兩者的 package.json, 安裝下列套件：…"/>
          <p:cNvSpPr txBox="1"/>
          <p:nvPr>
            <p:ph type="body" idx="22"/>
          </p:nvPr>
        </p:nvSpPr>
        <p:spPr>
          <a:xfrm>
            <a:off x="2839474" y="3216868"/>
            <a:ext cx="18705052" cy="26621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1300"/>
              </a:spcBef>
            </a:lvl1pPr>
            <a:lvl2pPr marL="1473200" indent="-838200" defTabSz="457200">
              <a:lnSpc>
                <a:spcPct val="140000"/>
              </a:lnSpc>
              <a:spcBef>
                <a:spcPts val="1300"/>
              </a:spcBef>
              <a:buSzPct val="125000"/>
              <a:buChar char="•"/>
              <a:defRPr spc="276" sz="4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2pPr>
          </a:lstStyle>
          <a:p>
            <a:pPr/>
            <a:r>
              <a:t>首先，比較兩者的 package.json, 安裝下列套件：</a:t>
            </a:r>
          </a:p>
          <a:p>
            <a:pPr lvl="1"/>
            <a:r>
              <a:t>yarn add @apollo/client @apollo/react-hooks apollo-link-ws graphql react-apollo subscriptions-transport-ws</a:t>
            </a:r>
          </a:p>
        </p:txBody>
      </p:sp>
      <p:sp>
        <p:nvSpPr>
          <p:cNvPr id="363" name="import {…"/>
          <p:cNvSpPr txBox="1"/>
          <p:nvPr>
            <p:ph type="body" idx="23"/>
          </p:nvPr>
        </p:nvSpPr>
        <p:spPr>
          <a:xfrm>
            <a:off x="2849772" y="7518630"/>
            <a:ext cx="18684456" cy="55880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ApolloClient,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InMemoryCache,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ApolloProvider,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HttpLink,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from "@apollo/client";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{ split } from "apollo-link";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{ WebSocketLink } from "apollo-link-ws";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{ getMainDefinition } from "apollo-utilities";</a:t>
            </a:r>
          </a:p>
        </p:txBody>
      </p:sp>
      <p:sp>
        <p:nvSpPr>
          <p:cNvPr id="3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修改 index.js 的 import 部分"/>
          <p:cNvSpPr txBox="1"/>
          <p:nvPr/>
        </p:nvSpPr>
        <p:spPr>
          <a:xfrm>
            <a:off x="2839474" y="6499747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3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修改 index.js 的 import 部分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建立 GraphQL 的 index.j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建立 GraphQL 的 index.js</a:t>
            </a:r>
          </a:p>
        </p:txBody>
      </p:sp>
      <p:sp>
        <p:nvSpPr>
          <p:cNvPr id="368" name="參考 Modern GraphQL tutorial, 把一些 apollo 的設定加進來："/>
          <p:cNvSpPr txBox="1"/>
          <p:nvPr>
            <p:ph type="body" idx="22"/>
          </p:nvPr>
        </p:nvSpPr>
        <p:spPr>
          <a:xfrm>
            <a:off x="2839474" y="2408506"/>
            <a:ext cx="18705052" cy="17796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1300"/>
              </a:spcBef>
            </a:lvl1pPr>
          </a:lstStyle>
          <a:p>
            <a:pPr/>
            <a:r>
              <a:t>參考 Modern GraphQL tutorial, 把一些 apollo 的設定加進來：</a:t>
            </a:r>
          </a:p>
        </p:txBody>
      </p:sp>
      <p:sp>
        <p:nvSpPr>
          <p:cNvPr id="369" name="// Create an http link:…"/>
          <p:cNvSpPr txBox="1"/>
          <p:nvPr>
            <p:ph type="body" idx="23"/>
          </p:nvPr>
        </p:nvSpPr>
        <p:spPr>
          <a:xfrm>
            <a:off x="2849772" y="4450016"/>
            <a:ext cx="18684456" cy="92456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Create an http link: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httpLink = new HttpLink({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uri: "http://localhost:5000/",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Create a WebSocket link: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wsLink = new WebSocketLink({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uri: `ws://localhost:5000/`,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ReactDOM.render(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&lt;ApolloProvider client={client}&gt;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&lt;App /&gt;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&lt;/ApolloProvider&gt;,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document.getElementById("root")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);</a:t>
            </a:r>
          </a:p>
        </p:txBody>
      </p:sp>
      <p:sp>
        <p:nvSpPr>
          <p:cNvPr id="3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vise App.j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Revise App.js</a:t>
            </a:r>
          </a:p>
        </p:txBody>
      </p:sp>
      <p:sp>
        <p:nvSpPr>
          <p:cNvPr id="373" name="最主要就是把 useChat hook 相關的 code 拿掉…"/>
          <p:cNvSpPr txBox="1"/>
          <p:nvPr>
            <p:ph type="body" idx="22"/>
          </p:nvPr>
        </p:nvSpPr>
        <p:spPr>
          <a:xfrm>
            <a:off x="4876299" y="5389067"/>
            <a:ext cx="14631402" cy="48508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最主要就是把 useChat hook 相關的 code 拿掉</a:t>
            </a:r>
          </a:p>
          <a:p>
            <a:pPr>
              <a:defRPr spc="180" sz="6000">
                <a:solidFill>
                  <a:srgbClr val="73FDFF"/>
                </a:solidFill>
              </a:defRPr>
            </a:pPr>
            <a:r>
              <a:t>(這時候 yarn start, 畫面應該還是要正確, 只是跟後端的連結斷了...)</a:t>
            </a:r>
          </a:p>
        </p:txBody>
      </p:sp>
      <p:sp>
        <p:nvSpPr>
          <p:cNvPr id="3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vise ChatRoom.js — 把 WS protocol 改成 GraphQL querie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431" sz="48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Revise ChatRoom.js — 把 WS protocol 改成 GraphQL queries</a:t>
            </a:r>
          </a:p>
        </p:txBody>
      </p:sp>
      <p:sp>
        <p:nvSpPr>
          <p:cNvPr id="377" name="Think: 跟後端溝通的 component 在哪裏？…"/>
          <p:cNvSpPr txBox="1"/>
          <p:nvPr>
            <p:ph type="body" idx="22"/>
          </p:nvPr>
        </p:nvSpPr>
        <p:spPr>
          <a:xfrm>
            <a:off x="2874186" y="3977142"/>
            <a:ext cx="18705051" cy="68724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Think: 跟後端溝通的 component 在哪裏？</a:t>
            </a:r>
          </a:p>
          <a:p>
            <a:pPr/>
            <a:r>
              <a:t>所謂的溝通：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誰觸發溝通的事件？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誰會因此而更改畫面？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TabPane? 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還是 TabPane 裡頭的 messages?</a:t>
            </a:r>
          </a:p>
        </p:txBody>
      </p:sp>
      <p:sp>
        <p:nvSpPr>
          <p:cNvPr id="37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No, 他其實只是前端的動作"/>
          <p:cNvSpPr txBox="1"/>
          <p:nvPr/>
        </p:nvSpPr>
        <p:spPr>
          <a:xfrm>
            <a:off x="8578024" y="8820017"/>
            <a:ext cx="9518905" cy="86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defRPr b="0" spc="180" sz="6000"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No, 他其實只是前端的動作</a:t>
            </a:r>
          </a:p>
        </p:txBody>
      </p:sp>
      <p:sp>
        <p:nvSpPr>
          <p:cNvPr id="380" name="Yes, 把 messages 包成 ChatBox component!"/>
          <p:cNvSpPr txBox="1"/>
          <p:nvPr/>
        </p:nvSpPr>
        <p:spPr>
          <a:xfrm>
            <a:off x="4799266" y="11203259"/>
            <a:ext cx="17076421" cy="86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defRPr b="0" spc="180" sz="6000"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Yes, 把 messages 包成 ChatBox component!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先講一下 HW#8…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先講一下 HW#8…</a:t>
            </a:r>
          </a:p>
        </p:txBody>
      </p:sp>
      <p:sp>
        <p:nvSpPr>
          <p:cNvPr id="189" name="題目：把 HW#7 ChatRoom 的 WS 改成 GraphQL…"/>
          <p:cNvSpPr txBox="1"/>
          <p:nvPr>
            <p:ph type="body" idx="22"/>
          </p:nvPr>
        </p:nvSpPr>
        <p:spPr>
          <a:xfrm>
            <a:off x="2839474" y="4598008"/>
            <a:ext cx="18705052" cy="43421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336" sz="5600"/>
            </a:pPr>
            <a:r>
              <a:t>題目：把 HW#7 ChatRoom 的 WS 改成 GraphQL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如果你的 HW#7 還沒有寫完，你可以考慮直接跳寫 HW#8</a:t>
            </a:r>
          </a:p>
          <a:p>
            <a:pPr lvl="1" marL="1473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36" sz="56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我們會把 HW#7 的 deadline 也延長一個星期</a:t>
            </a:r>
          </a:p>
        </p:txBody>
      </p:sp>
      <p:sp>
        <p:nvSpPr>
          <p:cNvPr id="1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底下的講義先跟大家提示如何把 ChatRoom 的前後端用 GraphQL 串起來"/>
          <p:cNvSpPr txBox="1"/>
          <p:nvPr/>
        </p:nvSpPr>
        <p:spPr>
          <a:xfrm>
            <a:off x="3583060" y="9773652"/>
            <a:ext cx="1721788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600">
                <a:solidFill>
                  <a:srgbClr val="73FDFF"/>
                </a:solidFill>
              </a:defRPr>
            </a:lvl1pPr>
          </a:lstStyle>
          <a:p>
            <a:pPr/>
            <a:r>
              <a:t>底下的講義先跟大家提示如何把 ChatRoom 的前後端用 GraphQL 串起來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all: 就這兩個動作需要前後端溝通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Recall: 就這兩個動作需要前後端溝通</a:t>
            </a:r>
          </a:p>
        </p:txBody>
      </p:sp>
      <p:sp>
        <p:nvSpPr>
          <p:cNvPr id="383" name="&lt;ChatModal…"/>
          <p:cNvSpPr txBox="1"/>
          <p:nvPr>
            <p:ph type="body" idx="23"/>
          </p:nvPr>
        </p:nvSpPr>
        <p:spPr>
          <a:xfrm>
            <a:off x="2849772" y="7691989"/>
            <a:ext cx="18684456" cy="4991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&lt;ChatModal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visible={modalVisible}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onCreate={async ({ name }) =&gt;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await startChat({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variables: { … },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});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...</a:t>
            </a:r>
          </a:p>
        </p:txBody>
      </p:sp>
      <p:sp>
        <p:nvSpPr>
          <p:cNvPr id="3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使用者按 ‘+’ 新增一個 ChatBox"/>
          <p:cNvSpPr txBox="1"/>
          <p:nvPr/>
        </p:nvSpPr>
        <p:spPr>
          <a:xfrm>
            <a:off x="2839474" y="3564338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使用者按 ‘+’ 新增一個 ChatBox</a:t>
            </a:r>
          </a:p>
        </p:txBody>
      </p:sp>
      <p:sp>
        <p:nvSpPr>
          <p:cNvPr id="386" name="需要 createChatBox, 拿回所有歷史對話記錄"/>
          <p:cNvSpPr txBox="1"/>
          <p:nvPr/>
        </p:nvSpPr>
        <p:spPr>
          <a:xfrm>
            <a:off x="3996920" y="4645530"/>
            <a:ext cx="142886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createChatBox, 拿回所有歷史對話記錄</a:t>
            </a:r>
          </a:p>
        </p:txBody>
      </p:sp>
      <p:sp>
        <p:nvSpPr>
          <p:cNvPr id="387" name="const [startChat] =…"/>
          <p:cNvSpPr txBox="1"/>
          <p:nvPr/>
        </p:nvSpPr>
        <p:spPr>
          <a:xfrm>
            <a:off x="2849772" y="5900431"/>
            <a:ext cx="18684456" cy="1498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[startChat] = 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useMutation(CREATE_CHATBOX_MUTATION);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all: 就這兩個動作需要前後端溝通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Recall: 就這兩個動作需要前後端溝通</a:t>
            </a:r>
          </a:p>
        </p:txBody>
      </p:sp>
      <p:sp>
        <p:nvSpPr>
          <p:cNvPr id="3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使用者新增一則對話"/>
          <p:cNvSpPr txBox="1"/>
          <p:nvPr/>
        </p:nvSpPr>
        <p:spPr>
          <a:xfrm>
            <a:off x="2839474" y="3487724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使用者新增一則對話</a:t>
            </a:r>
          </a:p>
        </p:txBody>
      </p:sp>
      <p:sp>
        <p:nvSpPr>
          <p:cNvPr id="392" name="需要 createMessage, 拿回新增的對話字串"/>
          <p:cNvSpPr txBox="1"/>
          <p:nvPr/>
        </p:nvSpPr>
        <p:spPr>
          <a:xfrm>
            <a:off x="3962208" y="4597211"/>
            <a:ext cx="1428868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需要 createMessage, 拿回新增的對話字串</a:t>
            </a:r>
          </a:p>
        </p:txBody>
      </p:sp>
      <p:sp>
        <p:nvSpPr>
          <p:cNvPr id="393" name="const [sendMessage] =…"/>
          <p:cNvSpPr txBox="1"/>
          <p:nvPr/>
        </p:nvSpPr>
        <p:spPr>
          <a:xfrm>
            <a:off x="2849772" y="5900431"/>
            <a:ext cx="18684456" cy="1498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[sendMessage] = 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useMutation(CREATE_MESSAGE_MUTATION);</a:t>
            </a:r>
          </a:p>
        </p:txBody>
      </p:sp>
      <p:sp>
        <p:nvSpPr>
          <p:cNvPr id="394" name="&lt;Input.Search…"/>
          <p:cNvSpPr txBox="1"/>
          <p:nvPr/>
        </p:nvSpPr>
        <p:spPr>
          <a:xfrm>
            <a:off x="2849772" y="7691989"/>
            <a:ext cx="18684456" cy="49911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&lt;Input.Search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onSearch={(msg) =&gt; {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sendMessage({ variables: { … } });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...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}}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&lt;/Input.Search&gt;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ps: 前端 TODO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Tips: 前端 TODOs</a:t>
            </a:r>
          </a:p>
        </p:txBody>
      </p:sp>
      <p:sp>
        <p:nvSpPr>
          <p:cNvPr id="397" name="根據畫面，top-down 檢查…"/>
          <p:cNvSpPr txBox="1"/>
          <p:nvPr>
            <p:ph type="body" idx="22"/>
          </p:nvPr>
        </p:nvSpPr>
        <p:spPr>
          <a:xfrm>
            <a:off x="2839474" y="3371517"/>
            <a:ext cx="18705052" cy="88473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</a:pPr>
            <a:r>
              <a:t>根據畫面，top-down 檢查</a:t>
            </a:r>
          </a:p>
          <a:p>
            <a:pPr marL="1000125" indent="-1000125">
              <a:buSzPct val="100000"/>
              <a:buAutoNum type="arabicPeriod" startAt="1"/>
              <a:defRPr strike="sngStrike"/>
            </a:pPr>
            <a:r>
              <a:t>建立 GraphQL 的 index.js</a:t>
            </a:r>
          </a:p>
          <a:p>
            <a:pPr marL="1000125" indent="-1000125">
              <a:buSzPct val="100000"/>
              <a:buAutoNum type="arabicPeriod" startAt="1"/>
              <a:defRPr strike="sngStrike"/>
            </a:pPr>
            <a:r>
              <a:t>Revise App.js</a:t>
            </a:r>
          </a:p>
          <a:p>
            <a:pPr marL="1000125" indent="-1000125">
              <a:buSzPct val="100000"/>
              <a:buAutoNum type="arabicPeriod" startAt="1"/>
              <a:defRPr strike="sngStrike"/>
            </a:pPr>
            <a:r>
              <a:t>Revise ChatRoom.js — 把 WS protocol 改成 GraphQL queries</a:t>
            </a:r>
          </a:p>
          <a:p>
            <a:pPr marL="1000125" indent="-1000125">
              <a:buSzPct val="100000"/>
              <a:buAutoNum type="arabicPeriod" startAt="1"/>
            </a:pPr>
            <a:r>
              <a:t>把 useChat (WS protocol) 改成 ChatBox component (insert GraphQL queries)</a:t>
            </a:r>
          </a:p>
          <a:p>
            <a:pPr marL="1000125" indent="-1000125">
              <a:buSzPct val="100000"/>
              <a:buAutoNum type="arabicPeriod" startAt="1"/>
            </a:pPr>
            <a:r>
              <a:t>隨時打開前端畫面試試看！</a:t>
            </a:r>
          </a:p>
        </p:txBody>
      </p:sp>
      <p:sp>
        <p:nvSpPr>
          <p:cNvPr id="3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可以測試 CreateChatBox, 看看在後端 DB 是否有看到資料寫入？ (可用 GraphQL-Yoga 檢查)"/>
          <p:cNvSpPr txBox="1"/>
          <p:nvPr/>
        </p:nvSpPr>
        <p:spPr>
          <a:xfrm>
            <a:off x="13339480" y="3968187"/>
            <a:ext cx="9319764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73FDFF"/>
                </a:solidFill>
              </a:defRPr>
            </a:lvl1pPr>
          </a:lstStyle>
          <a:p>
            <a:pPr/>
            <a:r>
              <a:t>可以測試 CreateChatBox, 看看在後端 DB 是否有看到資料寫入？ (可用 GraphQL-Yoga 檢查)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把 useChat 改成 ChatBox component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把 useChat 改成 ChatBox component</a:t>
            </a:r>
          </a:p>
        </p:txBody>
      </p:sp>
      <p:sp>
        <p:nvSpPr>
          <p:cNvPr id="402" name="把原先印 message 的部分抓出來，用一個 ChatBox component 包住"/>
          <p:cNvSpPr txBox="1"/>
          <p:nvPr>
            <p:ph type="body" idx="22"/>
          </p:nvPr>
        </p:nvSpPr>
        <p:spPr>
          <a:xfrm>
            <a:off x="2839474" y="3191247"/>
            <a:ext cx="18705052" cy="17796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把原先印 message 的部分抓出來，用一個 ChatBox component 包住</a:t>
            </a:r>
          </a:p>
        </p:txBody>
      </p:sp>
      <p:sp>
        <p:nvSpPr>
          <p:cNvPr id="4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要建立 subscription, 需要先建立一個 query (CHATBOX_QUERY)…"/>
          <p:cNvSpPr txBox="1"/>
          <p:nvPr/>
        </p:nvSpPr>
        <p:spPr>
          <a:xfrm>
            <a:off x="2839474" y="5631311"/>
            <a:ext cx="18705052" cy="7174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要建立 subscription, 需要先建立一個 query (CHATBOX_QUERY)</a:t>
            </a:r>
          </a:p>
          <a:p>
            <a:pPr lvl="1" marL="1651000" indent="-762000" algn="l" defTabSz="457200">
              <a:lnSpc>
                <a:spcPct val="140000"/>
              </a:lnSpc>
              <a:spcBef>
                <a:spcPts val="1800"/>
              </a:spcBef>
              <a:buSzPct val="100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第一次 chatbox 建立時透過此 query 把所有對話資料拿回來</a:t>
            </a:r>
          </a:p>
          <a:p>
            <a:pPr lvl="1" marL="1651000" indent="-762000" algn="l" defTabSz="457200">
              <a:lnSpc>
                <a:spcPct val="140000"/>
              </a:lnSpc>
              <a:spcBef>
                <a:spcPts val="1800"/>
              </a:spcBef>
              <a:buSzPct val="100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寫一個 useEffect() 把上項 query 的 subscribeToMore() 綁定 MESSAGE_SUBSCRIPTION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希望大家都有順利練習到！…"/>
          <p:cNvSpPr txBox="1"/>
          <p:nvPr>
            <p:ph type="body" idx="21"/>
          </p:nvPr>
        </p:nvSpPr>
        <p:spPr>
          <a:xfrm>
            <a:off x="4516714" y="4451602"/>
            <a:ext cx="15350573" cy="48127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80000"/>
              </a:lnSpc>
            </a:pPr>
            <a:r>
              <a:t>希望大家都有順利練習到！</a:t>
            </a:r>
          </a:p>
          <a:p>
            <a:pPr>
              <a:lnSpc>
                <a:spcPct val="180000"/>
              </a:lnSpc>
            </a:pPr>
            <a:r>
              <a:t>下星期 Hack#4 100 分！</a:t>
            </a:r>
          </a:p>
          <a:p>
            <a:pPr>
              <a:lnSpc>
                <a:spcPct val="180000"/>
              </a:lnSpc>
            </a:pPr>
            <a:r>
              <a:t>然後期末專題都有成功做出來！</a:t>
            </a:r>
          </a:p>
        </p:txBody>
      </p:sp>
      <p:sp>
        <p:nvSpPr>
          <p:cNvPr id="4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12. Things You Need to Know about Production"/>
          <p:cNvSpPr txBox="1"/>
          <p:nvPr>
            <p:ph type="body" idx="21"/>
          </p:nvPr>
        </p:nvSpPr>
        <p:spPr>
          <a:xfrm>
            <a:off x="1175212" y="1785085"/>
            <a:ext cx="21467866" cy="278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270000" indent="-1270000" algn="ctr">
              <a:lnSpc>
                <a:spcPts val="20700"/>
              </a:lnSpc>
              <a:defRPr spc="704" sz="8800"/>
            </a:lvl1pPr>
          </a:lstStyle>
          <a:p>
            <a:pPr/>
            <a:r>
              <a:t>12. Things You Need to Know about Production</a:t>
            </a:r>
          </a:p>
        </p:txBody>
      </p:sp>
      <p:pic>
        <p:nvPicPr>
          <p:cNvPr id="41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35506" t="5934" r="35506" b="5934"/>
          <a:stretch>
            <a:fillRect/>
          </a:stretch>
        </p:blipFill>
        <p:spPr>
          <a:xfrm>
            <a:off x="2255085" y="5390356"/>
            <a:ext cx="3681330" cy="470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22885" t="3686" r="22885" b="3686"/>
          <a:stretch>
            <a:fillRect/>
          </a:stretch>
        </p:blipFill>
        <p:spPr>
          <a:xfrm>
            <a:off x="6165780" y="5390356"/>
            <a:ext cx="5258835" cy="47009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群組"/>
          <p:cNvGrpSpPr/>
          <p:nvPr/>
        </p:nvGrpSpPr>
        <p:grpSpPr>
          <a:xfrm>
            <a:off x="16785370" y="5390356"/>
            <a:ext cx="5343546" cy="4700985"/>
            <a:chOff x="0" y="0"/>
            <a:chExt cx="5343544" cy="4700984"/>
          </a:xfrm>
        </p:grpSpPr>
        <p:pic>
          <p:nvPicPr>
            <p:cNvPr id="412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572" t="32433" r="15572" b="32433"/>
            <a:stretch>
              <a:fillRect/>
            </a:stretch>
          </p:blipFill>
          <p:spPr>
            <a:xfrm>
              <a:off x="0" y="0"/>
              <a:ext cx="5343310" cy="1424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1981" r="0" b="21981"/>
            <a:stretch>
              <a:fillRect/>
            </a:stretch>
          </p:blipFill>
          <p:spPr>
            <a:xfrm>
              <a:off x="0" y="1509530"/>
              <a:ext cx="5343545" cy="1663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258244"/>
              <a:ext cx="5343482" cy="1442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0" name="群組"/>
          <p:cNvGrpSpPr/>
          <p:nvPr/>
        </p:nvGrpSpPr>
        <p:grpSpPr>
          <a:xfrm>
            <a:off x="11653970" y="5390356"/>
            <a:ext cx="4902201" cy="4700918"/>
            <a:chOff x="0" y="0"/>
            <a:chExt cx="4902200" cy="4700917"/>
          </a:xfrm>
        </p:grpSpPr>
        <p:pic>
          <p:nvPicPr>
            <p:cNvPr id="416" name="影像" descr="影像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25123" r="0" b="25123"/>
            <a:stretch>
              <a:fillRect/>
            </a:stretch>
          </p:blipFill>
          <p:spPr>
            <a:xfrm>
              <a:off x="198" y="2262187"/>
              <a:ext cx="4901689" cy="243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9" name="群組"/>
            <p:cNvGrpSpPr/>
            <p:nvPr/>
          </p:nvGrpSpPr>
          <p:grpSpPr>
            <a:xfrm>
              <a:off x="0" y="-1"/>
              <a:ext cx="4902200" cy="2162109"/>
              <a:chOff x="0" y="0"/>
              <a:chExt cx="4902200" cy="2162107"/>
            </a:xfrm>
          </p:grpSpPr>
          <p:pic>
            <p:nvPicPr>
              <p:cNvPr id="417" name="影像" descr="影像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8661" t="0" r="22138" b="4"/>
              <a:stretch>
                <a:fillRect/>
              </a:stretch>
            </p:blipFill>
            <p:spPr>
              <a:xfrm>
                <a:off x="2854334" y="-1"/>
                <a:ext cx="2047866" cy="2161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8" name="影像" descr="影像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4374" t="14238" r="4374" b="14238"/>
              <a:stretch>
                <a:fillRect/>
              </a:stretch>
            </p:blipFill>
            <p:spPr>
              <a:xfrm>
                <a:off x="0" y="104"/>
                <a:ext cx="2758336" cy="2162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曾幾何時，網頁已經不再是單純的網頁...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曾幾何時，網頁已經不再是單純的網頁...</a:t>
            </a:r>
          </a:p>
        </p:txBody>
      </p:sp>
      <p:sp>
        <p:nvSpPr>
          <p:cNvPr id="423" name="從前從前，我們認為網頁就是 HTML，瀏覽器就是讀懂 HTML 就好…"/>
          <p:cNvSpPr txBox="1"/>
          <p:nvPr>
            <p:ph type="body" idx="22"/>
          </p:nvPr>
        </p:nvSpPr>
        <p:spPr>
          <a:xfrm>
            <a:off x="2839474" y="3220304"/>
            <a:ext cx="18705052" cy="60699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t>從前從前，我們認為網頁就是 HTML，瀏覽器就是讀懂 HTML 就好</a:t>
            </a:r>
          </a:p>
          <a:p>
            <a:pPr>
              <a:lnSpc>
                <a:spcPct val="130000"/>
              </a:lnSpc>
            </a:pPr>
            <a:r>
              <a:t>後來，JavaScript 出現，Java ＆ Python 也想試著插一腳，當然還有 CSS, php, Ruby, .net, C#... 等</a:t>
            </a:r>
          </a:p>
          <a:p>
            <a:pPr>
              <a:lnSpc>
                <a:spcPct val="130000"/>
              </a:lnSpc>
            </a:pPr>
            <a:r>
              <a:t>更別提近年來 JS, CSS, 甚至 HTML 都不斷的推陳出新</a:t>
            </a:r>
          </a:p>
          <a:p>
            <a:pPr>
              <a:lnSpc>
                <a:spcPct val="130000"/>
              </a:lnSpc>
            </a:pPr>
            <a:r>
              <a:t>還有各種前後端的框架，族繁不及備載</a:t>
            </a:r>
          </a:p>
        </p:txBody>
      </p:sp>
      <p:sp>
        <p:nvSpPr>
          <p:cNvPr id="4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851" y="11669628"/>
            <a:ext cx="22630298" cy="104404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你使用的瀏覽器可以打開這個網頁嗎？…"/>
          <p:cNvSpPr txBox="1"/>
          <p:nvPr/>
        </p:nvSpPr>
        <p:spPr>
          <a:xfrm>
            <a:off x="5935218" y="9613936"/>
            <a:ext cx="12513565" cy="173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1800"/>
              </a:spcBef>
              <a:defRPr b="0" spc="324" sz="5400">
                <a:solidFill>
                  <a:srgbClr val="73FD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你使用的瀏覽器可以打開這個網頁嗎？</a:t>
            </a:r>
          </a:p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還有這個令人上火的提醒訊息...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4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2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2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2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3" grpId="1"/>
      <p:bldP build="p" bldLvl="5" animBg="1" rev="0" advAuto="0" spid="426" grpId="2"/>
      <p:bldP build="whole" bldLvl="1" animBg="1" rev="0" advAuto="0" spid="425" grpId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an I use ______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Can I use ______?</a:t>
            </a:r>
          </a:p>
        </p:txBody>
      </p:sp>
      <p:sp>
        <p:nvSpPr>
          <p:cNvPr id="42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355" y="2250598"/>
            <a:ext cx="22589290" cy="302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851" y="5272927"/>
            <a:ext cx="22630298" cy="992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all: Babel — The Modern JavaScript Transcompil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467" sz="52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Recall: Babel — The Modern JavaScript Transcompiler</a:t>
            </a:r>
          </a:p>
        </p:txBody>
      </p:sp>
      <p:sp>
        <p:nvSpPr>
          <p:cNvPr id="434" name="(From Wiki) Babel is a free and open-source JavaScript transcompiler that is mainly used to convert ECMAScript 2015+ (ES6+) code into a backwards compatible version of JavaScript that can be run by older JavaScript engines.…"/>
          <p:cNvSpPr txBox="1"/>
          <p:nvPr>
            <p:ph type="body" idx="22"/>
          </p:nvPr>
        </p:nvSpPr>
        <p:spPr>
          <a:xfrm>
            <a:off x="1763420" y="3290263"/>
            <a:ext cx="15141798" cy="9426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276" sz="4600"/>
            </a:pPr>
            <a:r>
              <a:t>(From Wiki) Babel is a free and open-source JavaScript transcompiler that is mainly used to convert ECMAScript 2015+ (ES6+) code into a backwards compatible version of JavaScript that can be run by older JavaScript engines.</a:t>
            </a:r>
          </a:p>
          <a:p>
            <a:pPr marL="838200" indent="-838200">
              <a:defRPr spc="276" sz="4600"/>
            </a:pPr>
            <a:r>
              <a:t>It was originally created by Sebastian McKenzie at age of 17 (2015). He then joint Facebook at 18. He was also the author of yarn.</a:t>
            </a:r>
          </a:p>
          <a:p>
            <a:pPr marL="838200" indent="-838200">
              <a:defRPr spc="276" sz="4600"/>
            </a:pPr>
            <a:r>
              <a:t>Read </a:t>
            </a:r>
            <a:r>
              <a:rPr u="sng">
                <a:hlinkClick r:id="rId2" invalidUrl="" action="" tgtFrame="" tooltip="" history="1" highlightClick="0" endSnd="0"/>
              </a:rPr>
              <a:t>this</a:t>
            </a:r>
            <a:r>
              <a:t> for more of his story.</a:t>
            </a:r>
          </a:p>
        </p:txBody>
      </p:sp>
      <p:sp>
        <p:nvSpPr>
          <p:cNvPr id="4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8114" y="8021244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80985" y="3664618"/>
            <a:ext cx="7900031" cy="358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Babel 讓你有個舒服的開發環境，可以使用個種版本的語言與套件，不用太擔心衝突的問題..."/>
          <p:cNvSpPr txBox="1"/>
          <p:nvPr>
            <p:ph type="body" idx="21"/>
          </p:nvPr>
        </p:nvSpPr>
        <p:spPr>
          <a:xfrm>
            <a:off x="3980199" y="4855970"/>
            <a:ext cx="16423602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Babel 讓你有個舒服的開發環境，可以使用個種版本的語言與套件，不用太擔心衝突的問題...</a:t>
            </a:r>
          </a:p>
        </p:txBody>
      </p:sp>
      <p:sp>
        <p:nvSpPr>
          <p:cNvPr id="4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還記得 ChatRoom 的前後端嗎？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還記得 ChatRoom 的前後端嗎？</a:t>
            </a:r>
          </a:p>
        </p:txBody>
      </p:sp>
      <p:sp>
        <p:nvSpPr>
          <p:cNvPr id="194" name="前端"/>
          <p:cNvSpPr txBox="1"/>
          <p:nvPr>
            <p:ph type="body" idx="22"/>
          </p:nvPr>
        </p:nvSpPr>
        <p:spPr>
          <a:xfrm>
            <a:off x="3488993" y="3018950"/>
            <a:ext cx="5129156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前端</a:t>
            </a:r>
          </a:p>
        </p:txBody>
      </p:sp>
      <p:sp>
        <p:nvSpPr>
          <p:cNvPr id="195" name="public/index.html…"/>
          <p:cNvSpPr txBox="1"/>
          <p:nvPr>
            <p:ph type="body" idx="23"/>
          </p:nvPr>
        </p:nvSpPr>
        <p:spPr>
          <a:xfrm>
            <a:off x="3201594" y="4169364"/>
            <a:ext cx="7637362" cy="9182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public/index.html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src/index.js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Containers/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App.js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SignIn.js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ChatRoom.js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Components/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Title.js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Message.js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ChatModal.js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hooks/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96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useChat.js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useChatRoom.js</a:t>
            </a:r>
          </a:p>
        </p:txBody>
      </p:sp>
      <p:sp>
        <p:nvSpPr>
          <p:cNvPr id="19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919896" y="7397860"/>
            <a:ext cx="7637450" cy="582834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後端"/>
          <p:cNvSpPr txBox="1"/>
          <p:nvPr/>
        </p:nvSpPr>
        <p:spPr>
          <a:xfrm>
            <a:off x="13412894" y="3018950"/>
            <a:ext cx="5129156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後端</a:t>
            </a:r>
          </a:p>
        </p:txBody>
      </p:sp>
      <p:sp>
        <p:nvSpPr>
          <p:cNvPr id="199" name="public/index.html…"/>
          <p:cNvSpPr txBox="1"/>
          <p:nvPr/>
        </p:nvSpPr>
        <p:spPr>
          <a:xfrm>
            <a:off x="12919947" y="4231511"/>
            <a:ext cx="7637362" cy="21971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public/index.html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mongo.js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但問題是，當你要發佈你的服務的時候，如何確保使用者的 browser 有安裝適當的套件，你的(前端)程式碼不會因為這些 preprocessors 而變成過於肥大， 造成瀏覽時候的負擔？"/>
          <p:cNvSpPr txBox="1"/>
          <p:nvPr/>
        </p:nvSpPr>
        <p:spPr>
          <a:xfrm>
            <a:off x="2534019" y="3410202"/>
            <a:ext cx="19315962" cy="6895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defRPr b="0"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但問題是，當你要發佈你的服務的時候，如何確保使用者的 browser 有安裝適當的套件，你的(前端)程式碼不會因為這些 preprocessors 而變成過於肥大，</a:t>
            </a:r>
            <a:br/>
            <a:r>
              <a:t>造成瀏覽時候的負擔？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What is “Webpack”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What is “Webpack”?</a:t>
            </a:r>
          </a:p>
        </p:txBody>
      </p:sp>
      <p:sp>
        <p:nvSpPr>
          <p:cNvPr id="44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7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rcRect l="6652" t="0" r="6652" b="11091"/>
          <a:stretch>
            <a:fillRect/>
          </a:stretch>
        </p:blipFill>
        <p:spPr>
          <a:xfrm>
            <a:off x="1182092" y="2397960"/>
            <a:ext cx="22019743" cy="11330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What is “Webpack”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What is “Webpack”?</a:t>
            </a:r>
          </a:p>
        </p:txBody>
      </p:sp>
      <p:sp>
        <p:nvSpPr>
          <p:cNvPr id="450" name="要使用 webpack，就是在 package.json 的 scripts 加上："/>
          <p:cNvSpPr txBox="1"/>
          <p:nvPr>
            <p:ph type="body" idx="22"/>
          </p:nvPr>
        </p:nvSpPr>
        <p:spPr>
          <a:xfrm>
            <a:off x="2839474" y="4441026"/>
            <a:ext cx="18705052" cy="7056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88" sz="4800"/>
            </a:lvl1pPr>
          </a:lstStyle>
          <a:p>
            <a:pPr/>
            <a:r>
              <a:t>要使用 webpack，就是在 package.json 的 scripts 加上：</a:t>
            </a:r>
          </a:p>
        </p:txBody>
      </p:sp>
      <p:sp>
        <p:nvSpPr>
          <p:cNvPr id="451" name="&quot;scripts&quot;: {…"/>
          <p:cNvSpPr txBox="1"/>
          <p:nvPr>
            <p:ph type="body" idx="23"/>
          </p:nvPr>
        </p:nvSpPr>
        <p:spPr>
          <a:xfrm>
            <a:off x="2849772" y="5759449"/>
            <a:ext cx="18684456" cy="2197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"scripts":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"build": "webpack --config webpack.config.js”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</p:txBody>
      </p:sp>
      <p:sp>
        <p:nvSpPr>
          <p:cNvPr id="45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然後在發布之前，跑 “yarn build”, 透過 webpack 程式以及 webpack.configuration.js 這個 script, 把 (前端) src 底下程式的 dependency tree 建立起來、進行編譯、打包、甚至 uglify, compress, 放到 dist 這個目錄，準備好可以發布"/>
          <p:cNvSpPr txBox="1"/>
          <p:nvPr/>
        </p:nvSpPr>
        <p:spPr>
          <a:xfrm>
            <a:off x="2839474" y="8569360"/>
            <a:ext cx="18705052" cy="3297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288" sz="4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然後在發布之前，跑 “yarn build”, 透過 webpack 程式以及 webpack.configuration.js 這個 script, 把 (前端) src 底下程式的 dependency tree 建立起來、進行編譯、打包、甚至 uglify, compress, 放到 dist 這個目錄，準備好可以發布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Webpack Configuration(ref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Webpack Configuration</a:t>
            </a:r>
            <a:r>
              <a:rPr spc="323" sz="3600"/>
              <a:t>(</a:t>
            </a:r>
            <a:r>
              <a:rPr spc="323" sz="3600" u="sng">
                <a:hlinkClick r:id="rId2" invalidUrl="" action="" tgtFrame="" tooltip="" history="1" highlightClick="0" endSnd="0"/>
              </a:rPr>
              <a:t>ref</a:t>
            </a:r>
            <a:r>
              <a:rPr spc="323" sz="3600"/>
              <a:t>)</a:t>
            </a:r>
          </a:p>
        </p:txBody>
      </p:sp>
      <p:sp>
        <p:nvSpPr>
          <p:cNvPr id="456" name="雖然 Webpack v4.0 以後 (now v5.0) configuration file 已非必須，但你可以透過底下 properties 來設定 webpack:…"/>
          <p:cNvSpPr txBox="1"/>
          <p:nvPr>
            <p:ph type="body" idx="22"/>
          </p:nvPr>
        </p:nvSpPr>
        <p:spPr>
          <a:xfrm>
            <a:off x="2839474" y="2900352"/>
            <a:ext cx="18705052" cy="99285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spcBef>
                <a:spcPts val="2400"/>
              </a:spcBef>
              <a:buSzTx/>
              <a:buNone/>
              <a:defRPr spc="288" sz="4800"/>
            </a:pPr>
            <a:r>
              <a:t>雖然 Webpack v4.0 以後 (now v5.0) configuration file 已非必須，但你可以透過底下 properties 來設定 webpack: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Entry</a:t>
            </a:r>
            <a:r>
              <a:t>: 建立 dependency tree 的起始點，default 是 "src/index.js"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Output</a:t>
            </a:r>
            <a:r>
              <a:t>: 輸出的 "bundles" 存放目錄以及檔案名稱，default 是 "dist/main.js"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Loaders</a:t>
            </a:r>
            <a:r>
              <a:t>: 用來指定打包除了 JS &amp; JSON 以外的檔案的方式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Plugins</a:t>
            </a:r>
            <a:r>
              <a:t>: 執行 bundle 最佳化、asset 管理、注入環境變數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</a:rPr>
              <a:t>Mode</a:t>
            </a:r>
            <a:r>
              <a:t>: "development", "production" or "none"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</a:rPr>
              <a:t>Browser Compatibility</a:t>
            </a:r>
            <a:r>
              <a:t>: 呃... for those old IE browsers...</a:t>
            </a:r>
          </a:p>
        </p:txBody>
      </p:sp>
      <p:sp>
        <p:nvSpPr>
          <p:cNvPr id="4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Webpack Configuration File (Sample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 Configuration File (Sample)</a:t>
            </a:r>
          </a:p>
        </p:txBody>
      </p:sp>
      <p:sp>
        <p:nvSpPr>
          <p:cNvPr id="460" name="const HtmlWebpackPlugin = require('html-webpack-plugin');…"/>
          <p:cNvSpPr txBox="1"/>
          <p:nvPr>
            <p:ph type="body" idx="23"/>
          </p:nvPr>
        </p:nvSpPr>
        <p:spPr>
          <a:xfrm>
            <a:off x="2849772" y="2083106"/>
            <a:ext cx="18684456" cy="11684001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HtmlWebpackPlugin = require('html-webpack-plugin');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module.exports =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entry: './path/to/my/entry/file.js'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output: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path: path.resolve(__dirname, 'dist'),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filename: 'my-first-webpack.bundle.js'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module: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rules: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test: /\.js$/,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use: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loader: 'babel-loader',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options: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presets: ['@babel/preset-env']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]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},</a:t>
            </a:r>
          </a:p>
        </p:txBody>
      </p:sp>
      <p:sp>
        <p:nvSpPr>
          <p:cNvPr id="4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Webpack Configuration File (Sample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 Configuration File (Sample)</a:t>
            </a:r>
          </a:p>
        </p:txBody>
      </p:sp>
      <p:sp>
        <p:nvSpPr>
          <p:cNvPr id="464" name="plugins: […"/>
          <p:cNvSpPr txBox="1"/>
          <p:nvPr>
            <p:ph type="body" idx="23"/>
          </p:nvPr>
        </p:nvSpPr>
        <p:spPr>
          <a:xfrm>
            <a:off x="2849772" y="2083106"/>
            <a:ext cx="18684456" cy="11684001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plugins: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new CleanWebpackPlugin(),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new HtmlWebpackPlugin({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template: './views/index.html',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filename: './index.html',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minify: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collapseWhitespace: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removeAttributeQuotes: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removeComments: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...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}})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],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optimization: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minimizer: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new TerserPlugin({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terserOptions: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...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extractComments: false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})]}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</a:p>
        </p:txBody>
      </p:sp>
      <p:sp>
        <p:nvSpPr>
          <p:cNvPr id="4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Webpack。Conclusion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Webpack。Conclusion</a:t>
            </a:r>
          </a:p>
        </p:txBody>
      </p:sp>
      <p:sp>
        <p:nvSpPr>
          <p:cNvPr id="468" name="Rollup.js: 近年也很多人使用的另外一套 webpack 工具…"/>
          <p:cNvSpPr txBox="1"/>
          <p:nvPr>
            <p:ph type="body" idx="22"/>
          </p:nvPr>
        </p:nvSpPr>
        <p:spPr>
          <a:xfrm>
            <a:off x="2839474" y="4158174"/>
            <a:ext cx="18705052" cy="74823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300" sz="5000"/>
            </a:pPr>
            <a:r>
              <a:rPr u="sng">
                <a:hlinkClick r:id="rId2" invalidUrl="" action="" tgtFrame="" tooltip="" history="1" highlightClick="0" endSnd="0"/>
              </a:rPr>
              <a:t>Rollup.js</a:t>
            </a:r>
            <a:r>
              <a:t>: 近年也很多人使用的另外一套 webpack 工具</a:t>
            </a:r>
          </a:p>
          <a:p>
            <a:pPr marL="838200" indent="-838200">
              <a:defRPr spc="300" sz="5000"/>
            </a:pPr>
            <a:r>
              <a:t>雖然 webpack 解決了專案在發佈時跨平台、module dependencies 等問題，但設定 webpack 還是一件十分繁瑣的事，並且在發佈時還要考慮架設 server 等問題</a:t>
            </a:r>
          </a:p>
          <a:p>
            <a:pPr marL="838200" indent="-838200">
              <a:defRPr spc="300" sz="5000"/>
            </a:pPr>
            <a:r>
              <a:t>事實上，除非你想要自己管理機器、建置 Linux 伺服器，否則如果使用雲端的服務，很多服務都已經把 deployment 內建在他們的服務選項裡面，你可以不用自己去設定 webpack 了</a:t>
            </a:r>
          </a:p>
        </p:txBody>
      </p:sp>
      <p:sp>
        <p:nvSpPr>
          <p:cNvPr id="46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Introducing Zeit Now"/>
          <p:cNvSpPr txBox="1"/>
          <p:nvPr>
            <p:ph type="body" idx="21"/>
          </p:nvPr>
        </p:nvSpPr>
        <p:spPr>
          <a:xfrm>
            <a:off x="3984750" y="6301739"/>
            <a:ext cx="13082204" cy="11125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Introducing </a:t>
            </a:r>
            <a:r>
              <a:rPr strike="sngStrike">
                <a:solidFill>
                  <a:srgbClr val="73FDFF"/>
                </a:solidFill>
              </a:rPr>
              <a:t>Zeit Now</a:t>
            </a:r>
          </a:p>
        </p:txBody>
      </p:sp>
      <p:sp>
        <p:nvSpPr>
          <p:cNvPr id="47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3" name="Vercel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6097797" y="6301739"/>
            <a:ext cx="4106353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defRPr b="0" spc="239" sz="8000">
                <a:solidFill>
                  <a:srgbClr val="FFFC79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Vercel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About Vercel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About Vercel</a:t>
            </a:r>
          </a:p>
        </p:txBody>
      </p:sp>
      <p:sp>
        <p:nvSpPr>
          <p:cNvPr id="476" name="Vercel mission: &quot;To Make Cloud Computing Accessible To Everyone”(ref)…"/>
          <p:cNvSpPr txBox="1"/>
          <p:nvPr>
            <p:ph type="body" idx="22"/>
          </p:nvPr>
        </p:nvSpPr>
        <p:spPr>
          <a:xfrm>
            <a:off x="2839474" y="3212199"/>
            <a:ext cx="18705052" cy="92354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t>Vercel mission: "To Make Cloud Computing Accessible To Everyone”</a:t>
            </a:r>
            <a:r>
              <a:rPr spc="215" sz="3600"/>
              <a:t>(</a:t>
            </a:r>
            <a:r>
              <a:rPr spc="215" sz="3600" u="sng">
                <a:hlinkClick r:id="rId2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Git integration </a:t>
            </a:r>
            <a:r>
              <a:rPr spc="215" sz="3600"/>
              <a:t>(</a:t>
            </a:r>
            <a:r>
              <a:rPr u="sng">
                <a:hlinkClick r:id="rId3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Custom domain </a:t>
            </a:r>
            <a:r>
              <a:rPr spc="215" sz="3600"/>
              <a:t>(</a:t>
            </a:r>
            <a:r>
              <a:rPr u="sng">
                <a:hlinkClick r:id="rId4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Templates (e.g. create-react-app) </a:t>
            </a:r>
            <a:r>
              <a:rPr spc="215" sz="3600"/>
              <a:t>(</a:t>
            </a:r>
            <a:r>
              <a:rPr u="sng">
                <a:hlinkClick r:id="rId5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>
              <a:lnSpc>
                <a:spcPct val="130000"/>
              </a:lnSpc>
              <a:spcBef>
                <a:spcPts val="3200"/>
              </a:spcBef>
            </a:pPr>
            <a:r>
              <a:t>大神開的公司：一般人一輩子可以有一個廣傳於世的 project 就很厲害了，但他們的 founder, Guillermo Rauch, 卻至少寫了三個很厲害的 projects: </a:t>
            </a:r>
            <a:r>
              <a:rPr u="sng">
                <a:hlinkClick r:id="rId6" invalidUrl="" action="" tgtFrame="" tooltip="" history="1" highlightClick="0" endSnd="0"/>
              </a:rPr>
              <a:t>socket.io</a:t>
            </a:r>
            <a:r>
              <a:t>, </a:t>
            </a:r>
            <a:r>
              <a:rPr u="sng">
                <a:hlinkClick r:id="rId7" invalidUrl="" action="" tgtFrame="" tooltip="" history="1" highlightClick="0" endSnd="0"/>
              </a:rPr>
              <a:t>next.js</a:t>
            </a:r>
            <a:r>
              <a:t>, vercel (previously </a:t>
            </a:r>
            <a:r>
              <a:rPr u="sng">
                <a:hlinkClick r:id="rId8" invalidUrl="" action="" tgtFrame="" tooltip="" history="1" highlightClick="0" endSnd="0"/>
              </a:rPr>
              <a:t>Zeit Now</a:t>
            </a:r>
            <a:r>
              <a:t>)</a:t>
            </a:r>
          </a:p>
        </p:txBody>
      </p:sp>
      <p:sp>
        <p:nvSpPr>
          <p:cNvPr id="47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因為真的是太簡單使用了，…"/>
          <p:cNvSpPr txBox="1"/>
          <p:nvPr>
            <p:ph type="body" idx="21"/>
          </p:nvPr>
        </p:nvSpPr>
        <p:spPr>
          <a:xfrm>
            <a:off x="4326625" y="4855970"/>
            <a:ext cx="15730749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因為真的是太簡單使用了，</a:t>
            </a:r>
          </a:p>
          <a:p>
            <a:pPr/>
            <a:r>
              <a:t>所以沒有什麼好教的</a:t>
            </a:r>
          </a:p>
          <a:p>
            <a:pPr/>
            <a:r>
              <a:t>（而且免費，</a:t>
            </a:r>
            <a:r>
              <a:rPr strike="sngStrike"/>
              <a:t>pay as you grow</a:t>
            </a:r>
            <a:r>
              <a:t>)</a:t>
            </a:r>
          </a:p>
        </p:txBody>
      </p:sp>
      <p:sp>
        <p:nvSpPr>
          <p:cNvPr id="48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要用 GraphQL 整合前後端…"/>
          <p:cNvSpPr txBox="1"/>
          <p:nvPr>
            <p:ph type="body" idx="21"/>
          </p:nvPr>
        </p:nvSpPr>
        <p:spPr>
          <a:xfrm>
            <a:off x="3510061" y="3654626"/>
            <a:ext cx="17363877" cy="64067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  <a:defRPr spc="197" sz="6600"/>
            </a:pPr>
            <a:r>
              <a:t>要用 GraphQL 整合前後端</a:t>
            </a:r>
          </a:p>
          <a:p>
            <a:pPr>
              <a:lnSpc>
                <a:spcPct val="160000"/>
              </a:lnSpc>
              <a:defRPr spc="197" sz="6600"/>
            </a:pPr>
            <a:r>
              <a:t>首先可以參考 "Modern GraphQL Tutorial"</a:t>
            </a:r>
          </a:p>
          <a:p>
            <a:pPr>
              <a:lnSpc>
                <a:spcPct val="160000"/>
              </a:lnSpc>
              <a:defRPr spc="197" sz="6600"/>
            </a:pPr>
            <a:r>
              <a:t>先把他跟上頁的後端整合起來</a:t>
            </a:r>
          </a:p>
          <a:p>
            <a:pPr>
              <a:lnSpc>
                <a:spcPct val="160000"/>
              </a:lnSpc>
              <a:defRPr spc="197" sz="6600"/>
            </a:pPr>
            <a:r>
              <a:t>把 GraphQL queries 寫好</a:t>
            </a:r>
          </a:p>
          <a:p>
            <a:pPr>
              <a:lnSpc>
                <a:spcPct val="160000"/>
              </a:lnSpc>
              <a:defRPr spc="197" sz="6600"/>
            </a:pPr>
            <a:r>
              <a:t>先用 GraphQL-Yoga 測試</a:t>
            </a:r>
          </a:p>
        </p:txBody>
      </p:sp>
      <p:sp>
        <p:nvSpPr>
          <p:cNvPr id="2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像是 Vercel 這樣的服務…"/>
          <p:cNvSpPr txBox="1"/>
          <p:nvPr>
            <p:ph type="body" idx="21"/>
          </p:nvPr>
        </p:nvSpPr>
        <p:spPr>
          <a:xfrm>
            <a:off x="4908266" y="4133086"/>
            <a:ext cx="14567468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像是 Vercel 這樣的服務</a:t>
            </a:r>
          </a:p>
          <a:p>
            <a:pPr/>
            <a:r>
              <a:t>幫大家解決了前端網頁服務的deployment 問題</a:t>
            </a:r>
          </a:p>
          <a:p>
            <a:pPr/>
            <a:r>
              <a:t>但後端呢？</a:t>
            </a:r>
          </a:p>
        </p:txBody>
      </p:sp>
      <p:sp>
        <p:nvSpPr>
          <p:cNvPr id="48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事實上因為 Vercel 主推 serverless / next.js…"/>
          <p:cNvSpPr txBox="1"/>
          <p:nvPr>
            <p:ph type="body" idx="21"/>
          </p:nvPr>
        </p:nvSpPr>
        <p:spPr>
          <a:xfrm>
            <a:off x="5291750" y="4133086"/>
            <a:ext cx="13800501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事實上因為 Vercel 主推 serverless / next.js</a:t>
            </a:r>
          </a:p>
          <a:p>
            <a:pPr/>
            <a:r>
              <a:t>所以你要把 node.js/docker 佈建到 Vercel 並不容易…</a:t>
            </a:r>
          </a:p>
        </p:txBody>
      </p:sp>
      <p:sp>
        <p:nvSpPr>
          <p:cNvPr id="4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當然還有許多不錯的…"/>
          <p:cNvSpPr txBox="1"/>
          <p:nvPr>
            <p:ph type="body" idx="21"/>
          </p:nvPr>
        </p:nvSpPr>
        <p:spPr>
          <a:xfrm>
            <a:off x="5066488" y="3018635"/>
            <a:ext cx="14251024" cy="76787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215" sz="7200"/>
            </a:pPr>
            <a:r>
              <a:t>當然還有許多不錯的</a:t>
            </a:r>
          </a:p>
          <a:p>
            <a:pPr>
              <a:defRPr spc="215" sz="7200"/>
            </a:pPr>
            <a:r>
              <a:t>(免費)雲端平台，像是 Heroku </a:t>
            </a:r>
          </a:p>
          <a:p>
            <a:pPr>
              <a:defRPr>
                <a:solidFill>
                  <a:srgbClr val="73FDFF"/>
                </a:solidFill>
              </a:defRPr>
            </a:pPr>
            <a:r>
              <a:rPr spc="180" sz="6000"/>
              <a:t>(acquired by Salesforce in 2010)</a:t>
            </a:r>
            <a:r>
              <a:t> </a:t>
            </a:r>
          </a:p>
          <a:p>
            <a:pPr>
              <a:defRPr spc="215" sz="7200"/>
            </a:pPr>
            <a:r>
              <a:t>或者是 Digital Ocean</a:t>
            </a:r>
          </a:p>
          <a:p>
            <a:pPr>
              <a:defRPr spc="215" sz="7200"/>
            </a:pPr>
            <a:r>
              <a:t>甚至 AWS, Azure 也有提供一些免費的額度</a:t>
            </a:r>
          </a:p>
        </p:txBody>
      </p:sp>
      <p:sp>
        <p:nvSpPr>
          <p:cNvPr id="48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理論上，後端沒有什麼好部署的…"/>
          <p:cNvSpPr txBox="1"/>
          <p:nvPr>
            <p:ph type="body" idx="21"/>
          </p:nvPr>
        </p:nvSpPr>
        <p:spPr>
          <a:xfrm>
            <a:off x="4962707" y="3410202"/>
            <a:ext cx="14458586" cy="68955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理論上，後端沒有什麼好部署的</a:t>
            </a:r>
          </a:p>
          <a:p>
            <a:pPr/>
            <a:r>
              <a:t>反正就是把 code 放到 server</a:t>
            </a:r>
          </a:p>
          <a:p>
            <a:pPr/>
            <a:r>
              <a:t>跑起來就是了...</a:t>
            </a:r>
          </a:p>
          <a:p>
            <a:pPr/>
            <a:r>
              <a:t>但如果考慮 cloud/cluster...</a:t>
            </a:r>
          </a:p>
        </p:txBody>
      </p:sp>
      <p:sp>
        <p:nvSpPr>
          <p:cNvPr id="49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電腦資訊的進步，總是朝向簡化的方向前進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電腦資訊的進步，總是朝向簡化的方向前進</a:t>
            </a:r>
          </a:p>
        </p:txBody>
      </p:sp>
      <p:sp>
        <p:nvSpPr>
          <p:cNvPr id="495" name="最遠古之前，我們只能使用貴森森的 Sun 工作站 (early 90s)…"/>
          <p:cNvSpPr txBox="1"/>
          <p:nvPr>
            <p:ph type="body" idx="22"/>
          </p:nvPr>
        </p:nvSpPr>
        <p:spPr>
          <a:xfrm>
            <a:off x="2839474" y="2777621"/>
            <a:ext cx="18705052" cy="94797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3600"/>
              </a:spcBef>
              <a:defRPr spc="288" sz="4800"/>
            </a:pPr>
            <a:r>
              <a:t>最遠古之前，我們只能使用貴森森的 Sun 工作站 </a:t>
            </a:r>
            <a:r>
              <a:rPr spc="215" sz="3600"/>
              <a:t>(early 90s)</a:t>
            </a:r>
          </a:p>
          <a:p>
            <a:pPr>
              <a:spcBef>
                <a:spcPts val="3600"/>
              </a:spcBef>
              <a:defRPr spc="288" sz="4800"/>
            </a:pPr>
            <a:r>
              <a:t>很久很久以前，我們必須要用好幾片磁碟片才能安裝 Linux </a:t>
            </a:r>
            <a:r>
              <a:rPr spc="215" sz="3600"/>
              <a:t>(late 90s)</a:t>
            </a:r>
          </a:p>
          <a:p>
            <a:pPr>
              <a:spcBef>
                <a:spcPts val="3600"/>
              </a:spcBef>
              <a:defRPr spc="288" sz="4800"/>
            </a:pPr>
            <a:r>
              <a:t>後來出現了很多幫你包裝好的 Linux distributors </a:t>
            </a:r>
            <a:r>
              <a:rPr spc="215" sz="3600"/>
              <a:t>(early 00s)</a:t>
            </a:r>
          </a:p>
          <a:p>
            <a:pPr>
              <a:spcBef>
                <a:spcPts val="3600"/>
              </a:spcBef>
              <a:defRPr spc="288" sz="4800"/>
            </a:pPr>
            <a:r>
              <a:t>Virtual Machine 的流行，讓我們使用 Linux 不用重開機 </a:t>
            </a:r>
            <a:r>
              <a:rPr spc="215" sz="3600"/>
              <a:t>(late 00s)</a:t>
            </a:r>
          </a:p>
          <a:p>
            <a:pPr>
              <a:spcBef>
                <a:spcPts val="3600"/>
              </a:spcBef>
              <a:defRPr spc="288" sz="4800"/>
            </a:pPr>
            <a:r>
              <a:t>雲端服務的成熟，讓我們甚至不用買自己的伺服器 </a:t>
            </a:r>
            <a:r>
              <a:rPr spc="215" sz="3600"/>
              <a:t>(early 10s)</a:t>
            </a:r>
          </a:p>
          <a:p>
            <a:pPr>
              <a:spcBef>
                <a:spcPts val="3600"/>
              </a:spcBef>
              <a:defRPr spc="288" sz="4800"/>
            </a:pPr>
            <a:r>
              <a:t>最後，container 技術的出現，讓我們可以不用擔心</a:t>
            </a:r>
            <a:br/>
            <a:r>
              <a:t>環境不統一的問題 </a:t>
            </a:r>
            <a:r>
              <a:rPr spc="215" sz="3600"/>
              <a:t>(late 10s)</a:t>
            </a:r>
          </a:p>
        </p:txBody>
      </p:sp>
      <p:sp>
        <p:nvSpPr>
          <p:cNvPr id="49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5077" t="6353" r="5037" b="5783"/>
          <a:stretch>
            <a:fillRect/>
          </a:stretch>
        </p:blipFill>
        <p:spPr>
          <a:xfrm>
            <a:off x="19109877" y="10626292"/>
            <a:ext cx="3356138" cy="247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66" fill="norm" stroke="1" extrusionOk="0">
                <a:moveTo>
                  <a:pt x="16786" y="0"/>
                </a:moveTo>
                <a:cubicBezTo>
                  <a:pt x="16552" y="10"/>
                  <a:pt x="16355" y="331"/>
                  <a:pt x="16093" y="1019"/>
                </a:cubicBezTo>
                <a:cubicBezTo>
                  <a:pt x="16000" y="1262"/>
                  <a:pt x="15936" y="1501"/>
                  <a:pt x="15900" y="1748"/>
                </a:cubicBezTo>
                <a:cubicBezTo>
                  <a:pt x="15898" y="1760"/>
                  <a:pt x="15896" y="1774"/>
                  <a:pt x="15895" y="1786"/>
                </a:cubicBezTo>
                <a:cubicBezTo>
                  <a:pt x="15792" y="2544"/>
                  <a:pt x="15954" y="3360"/>
                  <a:pt x="16400" y="4454"/>
                </a:cubicBezTo>
                <a:cubicBezTo>
                  <a:pt x="16865" y="5593"/>
                  <a:pt x="16924" y="5907"/>
                  <a:pt x="16783" y="6464"/>
                </a:cubicBezTo>
                <a:cubicBezTo>
                  <a:pt x="16687" y="6844"/>
                  <a:pt x="16246" y="7337"/>
                  <a:pt x="15798" y="7681"/>
                </a:cubicBezTo>
                <a:cubicBezTo>
                  <a:pt x="15691" y="7773"/>
                  <a:pt x="15595" y="7838"/>
                  <a:pt x="15509" y="7881"/>
                </a:cubicBezTo>
                <a:cubicBezTo>
                  <a:pt x="15209" y="8062"/>
                  <a:pt x="14940" y="8146"/>
                  <a:pt x="14813" y="8040"/>
                </a:cubicBezTo>
                <a:cubicBezTo>
                  <a:pt x="14686" y="7933"/>
                  <a:pt x="14641" y="7391"/>
                  <a:pt x="14689" y="6502"/>
                </a:cubicBezTo>
                <a:lnTo>
                  <a:pt x="14760" y="5176"/>
                </a:lnTo>
                <a:lnTo>
                  <a:pt x="14493" y="5151"/>
                </a:lnTo>
                <a:lnTo>
                  <a:pt x="13988" y="5200"/>
                </a:lnTo>
                <a:cubicBezTo>
                  <a:pt x="13501" y="5246"/>
                  <a:pt x="13284" y="5206"/>
                  <a:pt x="13208" y="5041"/>
                </a:cubicBezTo>
                <a:lnTo>
                  <a:pt x="13203" y="5041"/>
                </a:lnTo>
                <a:lnTo>
                  <a:pt x="13203" y="5031"/>
                </a:lnTo>
                <a:cubicBezTo>
                  <a:pt x="13191" y="5000"/>
                  <a:pt x="13180" y="4963"/>
                  <a:pt x="13175" y="4923"/>
                </a:cubicBezTo>
                <a:cubicBezTo>
                  <a:pt x="13155" y="4732"/>
                  <a:pt x="13092" y="4081"/>
                  <a:pt x="13033" y="3476"/>
                </a:cubicBezTo>
                <a:lnTo>
                  <a:pt x="12937" y="2488"/>
                </a:lnTo>
                <a:lnTo>
                  <a:pt x="12020" y="2422"/>
                </a:lnTo>
                <a:cubicBezTo>
                  <a:pt x="11881" y="2412"/>
                  <a:pt x="11697" y="2415"/>
                  <a:pt x="11485" y="2425"/>
                </a:cubicBezTo>
                <a:cubicBezTo>
                  <a:pt x="11480" y="2426"/>
                  <a:pt x="11476" y="2425"/>
                  <a:pt x="11472" y="2425"/>
                </a:cubicBezTo>
                <a:cubicBezTo>
                  <a:pt x="10231" y="2566"/>
                  <a:pt x="7963" y="3001"/>
                  <a:pt x="7222" y="3268"/>
                </a:cubicBezTo>
                <a:cubicBezTo>
                  <a:pt x="6783" y="3427"/>
                  <a:pt x="6710" y="3578"/>
                  <a:pt x="6635" y="4478"/>
                </a:cubicBezTo>
                <a:lnTo>
                  <a:pt x="6549" y="5504"/>
                </a:lnTo>
                <a:lnTo>
                  <a:pt x="5472" y="5718"/>
                </a:lnTo>
                <a:lnTo>
                  <a:pt x="4731" y="5870"/>
                </a:lnTo>
                <a:cubicBezTo>
                  <a:pt x="4512" y="5961"/>
                  <a:pt x="4438" y="6086"/>
                  <a:pt x="4414" y="6316"/>
                </a:cubicBezTo>
                <a:lnTo>
                  <a:pt x="4449" y="6976"/>
                </a:lnTo>
                <a:lnTo>
                  <a:pt x="4503" y="8019"/>
                </a:lnTo>
                <a:lnTo>
                  <a:pt x="2479" y="8081"/>
                </a:lnTo>
                <a:cubicBezTo>
                  <a:pt x="1570" y="8109"/>
                  <a:pt x="801" y="8163"/>
                  <a:pt x="514" y="8216"/>
                </a:cubicBezTo>
                <a:cubicBezTo>
                  <a:pt x="441" y="8239"/>
                  <a:pt x="390" y="8263"/>
                  <a:pt x="357" y="8285"/>
                </a:cubicBezTo>
                <a:cubicBezTo>
                  <a:pt x="-3" y="8885"/>
                  <a:pt x="-130" y="12677"/>
                  <a:pt x="161" y="14390"/>
                </a:cubicBezTo>
                <a:cubicBezTo>
                  <a:pt x="816" y="18245"/>
                  <a:pt x="2712" y="20457"/>
                  <a:pt x="6209" y="21446"/>
                </a:cubicBezTo>
                <a:cubicBezTo>
                  <a:pt x="6300" y="21471"/>
                  <a:pt x="6414" y="21494"/>
                  <a:pt x="6539" y="21511"/>
                </a:cubicBezTo>
                <a:cubicBezTo>
                  <a:pt x="6752" y="21535"/>
                  <a:pt x="6976" y="21548"/>
                  <a:pt x="7204" y="21560"/>
                </a:cubicBezTo>
                <a:cubicBezTo>
                  <a:pt x="8236" y="21594"/>
                  <a:pt x="9637" y="21474"/>
                  <a:pt x="10466" y="21242"/>
                </a:cubicBezTo>
                <a:cubicBezTo>
                  <a:pt x="13679" y="20341"/>
                  <a:pt x="16272" y="18081"/>
                  <a:pt x="17329" y="15258"/>
                </a:cubicBezTo>
                <a:cubicBezTo>
                  <a:pt x="17933" y="13643"/>
                  <a:pt x="18076" y="12126"/>
                  <a:pt x="17857" y="9612"/>
                </a:cubicBezTo>
                <a:cubicBezTo>
                  <a:pt x="17673" y="7500"/>
                  <a:pt x="17675" y="7457"/>
                  <a:pt x="18081" y="6869"/>
                </a:cubicBezTo>
                <a:cubicBezTo>
                  <a:pt x="18307" y="6540"/>
                  <a:pt x="18993" y="5875"/>
                  <a:pt x="19604" y="5390"/>
                </a:cubicBezTo>
                <a:cubicBezTo>
                  <a:pt x="20967" y="4307"/>
                  <a:pt x="21293" y="3831"/>
                  <a:pt x="21422" y="2754"/>
                </a:cubicBezTo>
                <a:lnTo>
                  <a:pt x="21470" y="2356"/>
                </a:lnTo>
                <a:cubicBezTo>
                  <a:pt x="21454" y="1973"/>
                  <a:pt x="21333" y="1919"/>
                  <a:pt x="20630" y="1921"/>
                </a:cubicBezTo>
                <a:cubicBezTo>
                  <a:pt x="20585" y="1923"/>
                  <a:pt x="20540" y="1924"/>
                  <a:pt x="20495" y="1928"/>
                </a:cubicBezTo>
                <a:cubicBezTo>
                  <a:pt x="20463" y="1929"/>
                  <a:pt x="20429" y="1932"/>
                  <a:pt x="20396" y="1935"/>
                </a:cubicBezTo>
                <a:cubicBezTo>
                  <a:pt x="19646" y="2018"/>
                  <a:pt x="18915" y="2349"/>
                  <a:pt x="18535" y="2795"/>
                </a:cubicBezTo>
                <a:cubicBezTo>
                  <a:pt x="18263" y="3114"/>
                  <a:pt x="17994" y="3042"/>
                  <a:pt x="17974" y="2647"/>
                </a:cubicBezTo>
                <a:cubicBezTo>
                  <a:pt x="17924" y="1649"/>
                  <a:pt x="17637" y="694"/>
                  <a:pt x="17268" y="301"/>
                </a:cubicBezTo>
                <a:cubicBezTo>
                  <a:pt x="17079" y="99"/>
                  <a:pt x="16926" y="-6"/>
                  <a:pt x="1678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4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2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2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Class="entr" nodeType="afterEffect" presetSubtype="6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7" grpId="2"/>
      <p:bldP build="p" bldLvl="5" animBg="1" rev="0" advAuto="0" spid="495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ontainer vs. Virtual Machin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Container vs. Virtual Machine</a:t>
            </a:r>
          </a:p>
        </p:txBody>
      </p:sp>
      <p:sp>
        <p:nvSpPr>
          <p:cNvPr id="50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462" y="3657602"/>
            <a:ext cx="10710410" cy="8555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0" t="0" r="9186" b="0"/>
          <a:stretch>
            <a:fillRect/>
          </a:stretch>
        </p:blipFill>
        <p:spPr>
          <a:xfrm>
            <a:off x="12640005" y="3689305"/>
            <a:ext cx="9726399" cy="855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05" name="先確定你有安裝好 docker…"/>
          <p:cNvSpPr txBox="1"/>
          <p:nvPr>
            <p:ph type="body" idx="22"/>
          </p:nvPr>
        </p:nvSpPr>
        <p:spPr>
          <a:xfrm>
            <a:off x="2839474" y="6034475"/>
            <a:ext cx="18705052" cy="3174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3200"/>
              </a:spcBef>
            </a:pPr>
            <a:r>
              <a:t>先確定你有安裝好 docker</a:t>
            </a:r>
          </a:p>
          <a:p>
            <a:pPr>
              <a:spcBef>
                <a:spcPts val="3200"/>
              </a:spcBef>
            </a:pPr>
            <a:r>
              <a:t>Docker docs 裡頭其實有一個還不錯的 </a:t>
            </a:r>
            <a:r>
              <a:rPr u="sng">
                <a:hlinkClick r:id="rId2" invalidUrl="" action="" tgtFrame="" tooltip="" history="1" highlightClick="0" endSnd="0"/>
              </a:rPr>
              <a:t>tutorial</a:t>
            </a:r>
            <a:r>
              <a:t>, 我接下來的投影片就是會帶大家 go through it</a:t>
            </a:r>
          </a:p>
        </p:txBody>
      </p:sp>
      <p:sp>
        <p:nvSpPr>
          <p:cNvPr id="5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09" name="Getting to know the basic commands"/>
          <p:cNvSpPr txBox="1"/>
          <p:nvPr>
            <p:ph type="body" idx="22"/>
          </p:nvPr>
        </p:nvSpPr>
        <p:spPr>
          <a:xfrm>
            <a:off x="2839474" y="3284251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1"/>
            </a:lvl1pPr>
          </a:lstStyle>
          <a:p>
            <a:pPr/>
            <a:r>
              <a:t>Getting to know the basic commands</a:t>
            </a:r>
          </a:p>
        </p:txBody>
      </p:sp>
      <p:sp>
        <p:nvSpPr>
          <p:cNvPr id="510" name="docker run -d -p 80:80 docker/getting-started"/>
          <p:cNvSpPr txBox="1"/>
          <p:nvPr>
            <p:ph type="body" idx="23"/>
          </p:nvPr>
        </p:nvSpPr>
        <p:spPr>
          <a:xfrm>
            <a:off x="2849772" y="5505756"/>
            <a:ext cx="18684456" cy="800101"/>
          </a:xfrm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docker run -d -p 80:80 docker/getting-started</a:t>
            </a:r>
          </a:p>
        </p:txBody>
      </p:sp>
      <p:sp>
        <p:nvSpPr>
          <p:cNvPr id="5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-d — run on background…"/>
          <p:cNvSpPr txBox="1"/>
          <p:nvPr/>
        </p:nvSpPr>
        <p:spPr>
          <a:xfrm>
            <a:off x="2839474" y="6810902"/>
            <a:ext cx="18705052" cy="3202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-d</a:t>
            </a:r>
            <a:r>
              <a:t> — run on background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-p 80:80</a:t>
            </a:r>
            <a:r>
              <a:t> — map the container port 80 to host machine port 80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docker/getting-started</a:t>
            </a:r>
            <a:r>
              <a:t> — name of the image</a:t>
            </a:r>
          </a:p>
        </p:txBody>
      </p:sp>
      <p:sp>
        <p:nvSpPr>
          <p:cNvPr id="513" name="然後呢？怎麼什麼都沒看到？"/>
          <p:cNvSpPr txBox="1"/>
          <p:nvPr/>
        </p:nvSpPr>
        <p:spPr>
          <a:xfrm>
            <a:off x="2839474" y="10667551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然後呢？怎麼什麼都沒看到？</a:t>
            </a:r>
          </a:p>
        </p:txBody>
      </p:sp>
      <p:sp>
        <p:nvSpPr>
          <p:cNvPr id="514" name="打開 Dashboard, open this container on the browser"/>
          <p:cNvSpPr txBox="1"/>
          <p:nvPr/>
        </p:nvSpPr>
        <p:spPr>
          <a:xfrm>
            <a:off x="2583385" y="11848651"/>
            <a:ext cx="19217230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打開 Dashboard, open this container on the browser </a:t>
            </a:r>
          </a:p>
        </p:txBody>
      </p:sp>
      <p:sp>
        <p:nvSpPr>
          <p:cNvPr id="515" name="Open a terminal/cmd, type in the following"/>
          <p:cNvSpPr txBox="1"/>
          <p:nvPr/>
        </p:nvSpPr>
        <p:spPr>
          <a:xfrm>
            <a:off x="2839474" y="4452410"/>
            <a:ext cx="18705052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a terminal/cmd, type in the following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18" name="Download the example and set up Dockerfile"/>
          <p:cNvSpPr txBox="1"/>
          <p:nvPr>
            <p:ph type="body" idx="22"/>
          </p:nvPr>
        </p:nvSpPr>
        <p:spPr>
          <a:xfrm>
            <a:off x="2839474" y="3891533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2"/>
            </a:lvl1pPr>
          </a:lstStyle>
          <a:p>
            <a:pPr/>
            <a:r>
              <a:t>Download the example and set up Dockerfile</a:t>
            </a:r>
          </a:p>
        </p:txBody>
      </p:sp>
      <p:sp>
        <p:nvSpPr>
          <p:cNvPr id="519" name="FROM node:12-alpine…"/>
          <p:cNvSpPr txBox="1"/>
          <p:nvPr>
            <p:ph type="body" idx="23"/>
          </p:nvPr>
        </p:nvSpPr>
        <p:spPr>
          <a:xfrm>
            <a:off x="2849772" y="7863627"/>
            <a:ext cx="18684456" cy="3594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FROM node:12-alpine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WORKDIR /app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COPY . 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RUN yarn install --production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CMD ["node", "src/index.js"]</a:t>
            </a:r>
          </a:p>
        </p:txBody>
      </p:sp>
      <p:sp>
        <p:nvSpPr>
          <p:cNvPr id="52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Download the app from here…"/>
          <p:cNvSpPr txBox="1"/>
          <p:nvPr/>
        </p:nvSpPr>
        <p:spPr>
          <a:xfrm>
            <a:off x="2839474" y="5096847"/>
            <a:ext cx="18705052" cy="2353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Download the app from </a:t>
            </a:r>
            <a:r>
              <a:rPr u="sng">
                <a:hlinkClick r:id="rId2" invalidUrl="" action="" tgtFrame="" tooltip="" history="1" highlightClick="0" endSnd="0"/>
              </a:rPr>
              <a:t>here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cd "app" directory, new a "Dockerfile" with the following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24" name="Build a docker image"/>
          <p:cNvSpPr txBox="1"/>
          <p:nvPr>
            <p:ph type="body" idx="22"/>
          </p:nvPr>
        </p:nvSpPr>
        <p:spPr>
          <a:xfrm>
            <a:off x="2839474" y="3142507"/>
            <a:ext cx="18705052" cy="792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3"/>
            </a:lvl1pPr>
          </a:lstStyle>
          <a:p>
            <a:pPr/>
            <a:r>
              <a:t>Build a docker image</a:t>
            </a:r>
          </a:p>
        </p:txBody>
      </p:sp>
      <p:sp>
        <p:nvSpPr>
          <p:cNvPr id="5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6" name="In the same directory, issue the following command"/>
          <p:cNvSpPr txBox="1"/>
          <p:nvPr/>
        </p:nvSpPr>
        <p:spPr>
          <a:xfrm>
            <a:off x="2839474" y="3919822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In the same directory, issue the following command</a:t>
            </a:r>
          </a:p>
        </p:txBody>
      </p:sp>
      <p:sp>
        <p:nvSpPr>
          <p:cNvPr id="527" name="docker build -t getting-started ."/>
          <p:cNvSpPr txBox="1"/>
          <p:nvPr/>
        </p:nvSpPr>
        <p:spPr>
          <a:xfrm>
            <a:off x="4184107" y="5804167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build -t getting-started .</a:t>
            </a:r>
          </a:p>
        </p:txBody>
      </p:sp>
      <p:sp>
        <p:nvSpPr>
          <p:cNvPr id="528" name="-t getting-started — name/tag the image file…"/>
          <p:cNvSpPr txBox="1"/>
          <p:nvPr/>
        </p:nvSpPr>
        <p:spPr>
          <a:xfrm>
            <a:off x="2318803" y="6946831"/>
            <a:ext cx="18705052" cy="2429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-t getting-started</a:t>
            </a:r>
            <a:r>
              <a:t> — name/tag the image file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.</a:t>
            </a:r>
            <a:r>
              <a:t> — specify where "Dockerfile" is located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the dashboard and see what is added</a:t>
            </a:r>
          </a:p>
        </p:txBody>
      </p:sp>
      <p:sp>
        <p:nvSpPr>
          <p:cNvPr id="529" name="然後呢？怎麼什麼都沒看到？"/>
          <p:cNvSpPr txBox="1"/>
          <p:nvPr/>
        </p:nvSpPr>
        <p:spPr>
          <a:xfrm>
            <a:off x="2839474" y="9810423"/>
            <a:ext cx="18705052" cy="7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然後呢？怎麼什麼都沒看到？</a:t>
            </a:r>
          </a:p>
        </p:txBody>
      </p:sp>
      <p:sp>
        <p:nvSpPr>
          <p:cNvPr id="530" name="Docker image 建到哪裡去了？ (If not found, try to Google for the answer)"/>
          <p:cNvSpPr txBox="1"/>
          <p:nvPr/>
        </p:nvSpPr>
        <p:spPr>
          <a:xfrm>
            <a:off x="2839474" y="11036730"/>
            <a:ext cx="18705052" cy="177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Docker image 建到哪裡去了？</a:t>
            </a:r>
            <a:br/>
            <a:r>
              <a:t>(If not found, try to Google for the answer)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rrent ChatRoom vs. GraphQL Tutorial Backend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04" sz="56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Current ChatRoom vs. GraphQL Tutorial Backends</a:t>
            </a:r>
          </a:p>
        </p:txBody>
      </p:sp>
      <p:sp>
        <p:nvSpPr>
          <p:cNvPr id="205" name="ChatRoom Backend"/>
          <p:cNvSpPr txBox="1"/>
          <p:nvPr>
            <p:ph type="body" idx="22"/>
          </p:nvPr>
        </p:nvSpPr>
        <p:spPr>
          <a:xfrm>
            <a:off x="2430933" y="2886156"/>
            <a:ext cx="10503148" cy="705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88" sz="4800"/>
            </a:lvl1pPr>
          </a:lstStyle>
          <a:p>
            <a:pPr/>
            <a:r>
              <a:t>ChatRoom Backend</a:t>
            </a:r>
          </a:p>
        </p:txBody>
      </p:sp>
      <p:sp>
        <p:nvSpPr>
          <p:cNvPr id="2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public/index.html…"/>
          <p:cNvSpPr txBox="1"/>
          <p:nvPr/>
        </p:nvSpPr>
        <p:spPr>
          <a:xfrm>
            <a:off x="3282833" y="4147705"/>
            <a:ext cx="7637362" cy="21971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public/index.html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mongo.js</a:t>
            </a:r>
          </a:p>
        </p:txBody>
      </p:sp>
      <p:sp>
        <p:nvSpPr>
          <p:cNvPr id="208" name="GraphQL Tutorial Backend"/>
          <p:cNvSpPr txBox="1"/>
          <p:nvPr/>
        </p:nvSpPr>
        <p:spPr>
          <a:xfrm>
            <a:off x="12869036" y="2886156"/>
            <a:ext cx="10503149" cy="705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288" sz="4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GraphQL Tutorial Backend</a:t>
            </a:r>
          </a:p>
        </p:txBody>
      </p:sp>
      <p:sp>
        <p:nvSpPr>
          <p:cNvPr id="209" name="src/…"/>
          <p:cNvSpPr txBox="1"/>
          <p:nvPr/>
        </p:nvSpPr>
        <p:spPr>
          <a:xfrm>
            <a:off x="13856253" y="4184262"/>
            <a:ext cx="7637362" cy="70866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src/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index.js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db.js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resolvers/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Query.js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Mutation.js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Subscription.js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User.js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Comment.js</a:t>
            </a:r>
          </a:p>
          <a:p>
            <a:pPr algn="l">
              <a:defRPr b="0"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schema.graphql</a:t>
            </a:r>
          </a:p>
        </p:txBody>
      </p:sp>
      <p:sp>
        <p:nvSpPr>
          <p:cNvPr id="210" name="Things to DO —…"/>
          <p:cNvSpPr txBox="1"/>
          <p:nvPr/>
        </p:nvSpPr>
        <p:spPr>
          <a:xfrm>
            <a:off x="2145730" y="6900742"/>
            <a:ext cx="11073556" cy="619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30000"/>
              </a:lnSpc>
              <a:spcBef>
                <a:spcPts val="1200"/>
              </a:spcBef>
              <a:defRPr b="0" spc="252" sz="42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Things to DO —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Use GraphQL's backend as basis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index.js based on ChatRoom's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Change db.js to MongoDB schema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Copy and revise mongo.js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schema.graphql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Revise resolvers for schema above</a:t>
            </a:r>
          </a:p>
          <a:p>
            <a:pPr marL="889000" indent="-889000" algn="l" defTabSz="457200">
              <a:lnSpc>
                <a:spcPct val="130000"/>
              </a:lnSpc>
              <a:spcBef>
                <a:spcPts val="1200"/>
              </a:spcBef>
              <a:buSzPct val="100000"/>
              <a:buAutoNum type="arabicPeriod" startAt="1"/>
              <a:defRPr b="0" spc="228" sz="3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Test on GraphQL-Yoga!!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33" name="Start the app container and run the image"/>
          <p:cNvSpPr txBox="1"/>
          <p:nvPr>
            <p:ph type="body" idx="22"/>
          </p:nvPr>
        </p:nvSpPr>
        <p:spPr>
          <a:xfrm>
            <a:off x="2839474" y="3977366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4"/>
            </a:lvl1pPr>
          </a:lstStyle>
          <a:p>
            <a:pPr/>
            <a:r>
              <a:t>Start the app container and run the image</a:t>
            </a:r>
          </a:p>
        </p:txBody>
      </p:sp>
      <p:sp>
        <p:nvSpPr>
          <p:cNvPr id="53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In the same directory, issue the following command (or run it from dashboard)"/>
          <p:cNvSpPr txBox="1"/>
          <p:nvPr/>
        </p:nvSpPr>
        <p:spPr>
          <a:xfrm>
            <a:off x="2839474" y="5078949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In the same directory, issue the following command (or run it from dashboard)</a:t>
            </a:r>
          </a:p>
        </p:txBody>
      </p:sp>
      <p:sp>
        <p:nvSpPr>
          <p:cNvPr id="536" name="docker run -dp 3000:3000 getting-started"/>
          <p:cNvSpPr txBox="1"/>
          <p:nvPr/>
        </p:nvSpPr>
        <p:spPr>
          <a:xfrm>
            <a:off x="4184107" y="6891986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-dp 3000:3000 getting-started</a:t>
            </a:r>
          </a:p>
        </p:txBody>
      </p:sp>
      <p:sp>
        <p:nvSpPr>
          <p:cNvPr id="537" name="-dp — 跟 -d -p 一樣…"/>
          <p:cNvSpPr txBox="1"/>
          <p:nvPr/>
        </p:nvSpPr>
        <p:spPr>
          <a:xfrm>
            <a:off x="2839474" y="7952302"/>
            <a:ext cx="18705052" cy="235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-dp</a:t>
            </a:r>
            <a:r>
              <a:t> — 跟 -d -p 一樣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打開 localhost:3000, what do you see?</a:t>
            </a:r>
            <a:br/>
            <a:r>
              <a:t>Check with the code in "src"</a:t>
            </a:r>
          </a:p>
        </p:txBody>
      </p:sp>
      <p:sp>
        <p:nvSpPr>
          <p:cNvPr id="538" name="如果你想讓 app 跑在 port 4000, 要怎麼改？"/>
          <p:cNvSpPr txBox="1"/>
          <p:nvPr/>
        </p:nvSpPr>
        <p:spPr>
          <a:xfrm>
            <a:off x="2839474" y="11049192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如果你想讓 app 跑在 port 4000, 要怎麼改？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41" name="List the containers, stop the image and remove the app container"/>
          <p:cNvSpPr txBox="1"/>
          <p:nvPr>
            <p:ph type="body" idx="22"/>
          </p:nvPr>
        </p:nvSpPr>
        <p:spPr>
          <a:xfrm>
            <a:off x="2839474" y="3462248"/>
            <a:ext cx="18705052" cy="17796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5"/>
            </a:lvl1pPr>
          </a:lstStyle>
          <a:p>
            <a:pPr/>
            <a:r>
              <a:t>List the containers, stop the image and remove the app container</a:t>
            </a:r>
          </a:p>
        </p:txBody>
      </p:sp>
      <p:sp>
        <p:nvSpPr>
          <p:cNvPr id="5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In the same directory, issue the following command"/>
          <p:cNvSpPr txBox="1"/>
          <p:nvPr/>
        </p:nvSpPr>
        <p:spPr>
          <a:xfrm>
            <a:off x="2839474" y="5404015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In the same directory, issue the following command</a:t>
            </a:r>
          </a:p>
        </p:txBody>
      </p:sp>
      <p:sp>
        <p:nvSpPr>
          <p:cNvPr id="544" name="docker ps // or &quot;docker container ls&quot; -dp"/>
          <p:cNvSpPr txBox="1"/>
          <p:nvPr/>
        </p:nvSpPr>
        <p:spPr>
          <a:xfrm>
            <a:off x="4184107" y="7069786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ps // or "docker container ls" -dp</a:t>
            </a:r>
          </a:p>
        </p:txBody>
      </p:sp>
      <p:sp>
        <p:nvSpPr>
          <p:cNvPr id="545" name="Find the container ID, and issue the following command to stop and remove it, respectively"/>
          <p:cNvSpPr txBox="1"/>
          <p:nvPr/>
        </p:nvSpPr>
        <p:spPr>
          <a:xfrm>
            <a:off x="2839474" y="8377117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Find the container ID, and issue the following command to stop and remove it, respectively</a:t>
            </a:r>
          </a:p>
        </p:txBody>
      </p:sp>
      <p:sp>
        <p:nvSpPr>
          <p:cNvPr id="546" name="docker stop &lt;containerID&gt;…"/>
          <p:cNvSpPr txBox="1"/>
          <p:nvPr/>
        </p:nvSpPr>
        <p:spPr>
          <a:xfrm>
            <a:off x="4184107" y="10177338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stop &lt;containerID&gt;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rm [-f] &lt;containerID&gt;</a:t>
            </a:r>
          </a:p>
        </p:txBody>
      </p:sp>
      <p:sp>
        <p:nvSpPr>
          <p:cNvPr id="547" name="[ ] is optional; &lt; &gt; is mandatory"/>
          <p:cNvSpPr txBox="1"/>
          <p:nvPr/>
        </p:nvSpPr>
        <p:spPr>
          <a:xfrm>
            <a:off x="2839474" y="12072516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[ ] is optional; &lt; &gt; is mandatory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50" name="Update the file. See if &quot;nodemon&quot; works"/>
          <p:cNvSpPr txBox="1"/>
          <p:nvPr>
            <p:ph type="body" idx="22"/>
          </p:nvPr>
        </p:nvSpPr>
        <p:spPr>
          <a:xfrm>
            <a:off x="2839474" y="315572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6"/>
            </a:lvl1pPr>
          </a:lstStyle>
          <a:p>
            <a:pPr/>
            <a:r>
              <a:t>Update the file. See if "nodemon" works</a:t>
            </a:r>
          </a:p>
        </p:txBody>
      </p:sp>
      <p:sp>
        <p:nvSpPr>
          <p:cNvPr id="5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2" name="Change the Dockerfile:"/>
          <p:cNvSpPr txBox="1"/>
          <p:nvPr/>
        </p:nvSpPr>
        <p:spPr>
          <a:xfrm>
            <a:off x="2839474" y="4308655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Change the Dockerfile:</a:t>
            </a:r>
          </a:p>
        </p:txBody>
      </p:sp>
      <p:sp>
        <p:nvSpPr>
          <p:cNvPr id="553" name="RUN yarn…"/>
          <p:cNvSpPr txBox="1"/>
          <p:nvPr/>
        </p:nvSpPr>
        <p:spPr>
          <a:xfrm>
            <a:off x="4184107" y="5399606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RUN yarn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CMD ["yarn", "dev"]</a:t>
            </a:r>
          </a:p>
        </p:txBody>
      </p:sp>
      <p:sp>
        <p:nvSpPr>
          <p:cNvPr id="554" name="Re-build the image and re-run the container…"/>
          <p:cNvSpPr txBox="1"/>
          <p:nvPr/>
        </p:nvSpPr>
        <p:spPr>
          <a:xfrm>
            <a:off x="2839474" y="7182706"/>
            <a:ext cx="18705052" cy="235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Re-build the image and re-run the container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Modify "src/static/js/app.js". Do you see automatic update on the app?</a:t>
            </a:r>
          </a:p>
        </p:txBody>
      </p:sp>
      <p:sp>
        <p:nvSpPr>
          <p:cNvPr id="555" name="&quot;yarn dev&quot; supposedly 是會呼叫 nodemon，然後只要 source code 有所更動，app 應該會重新啟動才對BUT why not?"/>
          <p:cNvSpPr txBox="1"/>
          <p:nvPr/>
        </p:nvSpPr>
        <p:spPr>
          <a:xfrm>
            <a:off x="2839474" y="10115215"/>
            <a:ext cx="18705052" cy="276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"yarn dev" supposedly 是會呼叫 nodemon，然後只要 source code 有所更動，app 應該會重新啟動才對BUT why not?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58" name="Sharing the app container"/>
          <p:cNvSpPr txBox="1"/>
          <p:nvPr>
            <p:ph type="body" idx="22"/>
          </p:nvPr>
        </p:nvSpPr>
        <p:spPr>
          <a:xfrm>
            <a:off x="3261340" y="321268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7"/>
            </a:lvl1pPr>
          </a:lstStyle>
          <a:p>
            <a:pPr/>
            <a:r>
              <a:t>Sharing the app container</a:t>
            </a:r>
          </a:p>
        </p:txBody>
      </p:sp>
      <p:sp>
        <p:nvSpPr>
          <p:cNvPr id="5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0" name="One easy way is to share it through Docker Hub…"/>
          <p:cNvSpPr txBox="1"/>
          <p:nvPr/>
        </p:nvSpPr>
        <p:spPr>
          <a:xfrm>
            <a:off x="3261340" y="4235999"/>
            <a:ext cx="18705052" cy="1581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One easy way is to share it through Docker Hub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See the instructions </a:t>
            </a:r>
            <a:r>
              <a:rPr u="sng">
                <a:hlinkClick r:id="rId2" invalidUrl="" action="" tgtFrame="" tooltip="" history="1" highlightClick="0" endSnd="0"/>
              </a:rPr>
              <a:t>here</a:t>
            </a:r>
          </a:p>
        </p:txBody>
      </p:sp>
      <p:pic>
        <p:nvPicPr>
          <p:cNvPr id="56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689" y="6048869"/>
            <a:ext cx="16462954" cy="886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64" name="The independence of an app container"/>
          <p:cNvSpPr txBox="1"/>
          <p:nvPr>
            <p:ph type="body" idx="22"/>
          </p:nvPr>
        </p:nvSpPr>
        <p:spPr>
          <a:xfrm>
            <a:off x="3013184" y="2974350"/>
            <a:ext cx="18705051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8"/>
            </a:lvl1pPr>
          </a:lstStyle>
          <a:p>
            <a:pPr/>
            <a:r>
              <a:t>The independence of an app container</a:t>
            </a:r>
          </a:p>
        </p:txBody>
      </p:sp>
      <p:sp>
        <p:nvSpPr>
          <p:cNvPr id="565" name="main() {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main()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This is me.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6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7" name="Create a new app container  (any directory)"/>
          <p:cNvSpPr txBox="1"/>
          <p:nvPr/>
        </p:nvSpPr>
        <p:spPr>
          <a:xfrm>
            <a:off x="2839474" y="4048363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Create a new app container  (any directory)</a:t>
            </a:r>
          </a:p>
        </p:txBody>
      </p:sp>
      <p:sp>
        <p:nvSpPr>
          <p:cNvPr id="568" name="docker run -d ubuntu bash -c &quot;shuf -i 1-10000  -n 1 -o /data.txt &amp;&amp; tail -f /dev/null&quot;"/>
          <p:cNvSpPr txBox="1"/>
          <p:nvPr/>
        </p:nvSpPr>
        <p:spPr>
          <a:xfrm>
            <a:off x="4184107" y="4885954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-d ubuntu bash -c "shuf -i 1-10000  -n 1 -o /data.txt &amp;&amp; tail -f /dev/null"</a:t>
            </a:r>
          </a:p>
        </p:txBody>
      </p:sp>
      <p:sp>
        <p:nvSpPr>
          <p:cNvPr id="569" name="docker exec &lt;containerID&gt; cat data.txt"/>
          <p:cNvSpPr txBox="1"/>
          <p:nvPr/>
        </p:nvSpPr>
        <p:spPr>
          <a:xfrm>
            <a:off x="4184107" y="9123652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exec &lt;containerID&gt; cat data.txt</a:t>
            </a:r>
          </a:p>
        </p:txBody>
      </p:sp>
      <p:sp>
        <p:nvSpPr>
          <p:cNvPr id="570" name="Start another Ubuntu container (same image)"/>
          <p:cNvSpPr txBox="1"/>
          <p:nvPr/>
        </p:nvSpPr>
        <p:spPr>
          <a:xfrm>
            <a:off x="2839474" y="10302472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another Ubuntu container (same image) </a:t>
            </a:r>
          </a:p>
        </p:txBody>
      </p:sp>
      <p:sp>
        <p:nvSpPr>
          <p:cNvPr id="571" name="docker run -it ubuntu ls /"/>
          <p:cNvSpPr txBox="1"/>
          <p:nvPr/>
        </p:nvSpPr>
        <p:spPr>
          <a:xfrm>
            <a:off x="4184107" y="11162098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-it ubuntu ls /</a:t>
            </a:r>
          </a:p>
        </p:txBody>
      </p:sp>
      <p:sp>
        <p:nvSpPr>
          <p:cNvPr id="572" name="有看到 &quot;data.txt&quot; 嗎？"/>
          <p:cNvSpPr txBox="1"/>
          <p:nvPr/>
        </p:nvSpPr>
        <p:spPr>
          <a:xfrm>
            <a:off x="2839474" y="12436185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有看到 "data.txt" 嗎？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75" name="Use &quot;container volume&quot; to share/persist data"/>
          <p:cNvSpPr txBox="1"/>
          <p:nvPr>
            <p:ph type="body" idx="22"/>
          </p:nvPr>
        </p:nvSpPr>
        <p:spPr>
          <a:xfrm>
            <a:off x="3186893" y="3039668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9"/>
            </a:lvl1pPr>
          </a:lstStyle>
          <a:p>
            <a:pPr/>
            <a:r>
              <a:t>Use "container volume" to share/persist data</a:t>
            </a:r>
          </a:p>
        </p:txBody>
      </p:sp>
      <p:sp>
        <p:nvSpPr>
          <p:cNvPr id="5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7" name="Create a volume"/>
          <p:cNvSpPr txBox="1"/>
          <p:nvPr/>
        </p:nvSpPr>
        <p:spPr>
          <a:xfrm>
            <a:off x="2839474" y="4125888"/>
            <a:ext cx="18705052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Create a volume</a:t>
            </a:r>
          </a:p>
        </p:txBody>
      </p:sp>
      <p:sp>
        <p:nvSpPr>
          <p:cNvPr id="578" name="docker volume create todo-db"/>
          <p:cNvSpPr txBox="1"/>
          <p:nvPr/>
        </p:nvSpPr>
        <p:spPr>
          <a:xfrm>
            <a:off x="4184107" y="5016591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volume create todo-db</a:t>
            </a:r>
          </a:p>
        </p:txBody>
      </p:sp>
      <p:sp>
        <p:nvSpPr>
          <p:cNvPr id="579" name="Start the previous container, while mounting the above named volume to the app DB"/>
          <p:cNvSpPr txBox="1"/>
          <p:nvPr/>
        </p:nvSpPr>
        <p:spPr>
          <a:xfrm>
            <a:off x="2839474" y="6133724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the previous container, while mounting the above named volume to the app DB</a:t>
            </a:r>
          </a:p>
        </p:txBody>
      </p:sp>
      <p:sp>
        <p:nvSpPr>
          <p:cNvPr id="580" name="Open &quot;localhost:3000&quot; and add some TODOs…"/>
          <p:cNvSpPr txBox="1"/>
          <p:nvPr/>
        </p:nvSpPr>
        <p:spPr>
          <a:xfrm>
            <a:off x="2839474" y="9651540"/>
            <a:ext cx="18705052" cy="2429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"localhost:3000" and add some TODOs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Stop and remove the container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another container with the same image</a:t>
            </a:r>
          </a:p>
        </p:txBody>
      </p:sp>
      <p:sp>
        <p:nvSpPr>
          <p:cNvPr id="581" name="docker run -dp 3000:3000 -v todo-db:/etc/todos getting-started"/>
          <p:cNvSpPr txBox="1"/>
          <p:nvPr/>
        </p:nvSpPr>
        <p:spPr>
          <a:xfrm>
            <a:off x="4184107" y="7817860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-dp 3000:3000 -v todo-db:/etc/todos getting-started</a:t>
            </a:r>
          </a:p>
        </p:txBody>
      </p:sp>
      <p:sp>
        <p:nvSpPr>
          <p:cNvPr id="582" name="有看到 DB 被留下來了嗎？"/>
          <p:cNvSpPr txBox="1"/>
          <p:nvPr/>
        </p:nvSpPr>
        <p:spPr>
          <a:xfrm>
            <a:off x="2839474" y="12436185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有看到 DB 被留下來了嗎？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85" name="Use &quot;bind mount&quot; to mount the source code to the app container"/>
          <p:cNvSpPr txBox="1"/>
          <p:nvPr>
            <p:ph type="body" idx="22"/>
          </p:nvPr>
        </p:nvSpPr>
        <p:spPr>
          <a:xfrm>
            <a:off x="2839474" y="2983065"/>
            <a:ext cx="18705052" cy="17796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117600" indent="-1117600">
              <a:buSzPct val="100000"/>
              <a:buAutoNum type="arabicPeriod" startAt="10"/>
            </a:lvl1pPr>
          </a:lstStyle>
          <a:p>
            <a:pPr/>
            <a:r>
              <a:t>Use "bind mount" to mount the source code to the app container</a:t>
            </a:r>
          </a:p>
        </p:txBody>
      </p:sp>
      <p:sp>
        <p:nvSpPr>
          <p:cNvPr id="5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Recall in '5', when the source code changes, the app won't update even though we change the it to &quot;yarn dev&quot;…"/>
          <p:cNvSpPr txBox="1"/>
          <p:nvPr/>
        </p:nvSpPr>
        <p:spPr>
          <a:xfrm>
            <a:off x="2839474" y="4986379"/>
            <a:ext cx="18705052" cy="31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Recall in '5', when the source code changes, the app won't update even though we change the it to "yarn dev"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Issue the following command:</a:t>
            </a:r>
          </a:p>
        </p:txBody>
      </p:sp>
      <p:sp>
        <p:nvSpPr>
          <p:cNvPr id="588" name="docker run -dp 3000:3000 \…"/>
          <p:cNvSpPr txBox="1"/>
          <p:nvPr/>
        </p:nvSpPr>
        <p:spPr>
          <a:xfrm>
            <a:off x="4210844" y="8336757"/>
            <a:ext cx="17323384" cy="27432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-dp 3000:3000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-w /app -v "$(pwd):/app"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node:12-alpine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sh -c "yarn install &amp;&amp; yarn run dev"</a:t>
            </a:r>
          </a:p>
        </p:txBody>
      </p:sp>
      <p:sp>
        <p:nvSpPr>
          <p:cNvPr id="589" name="Modify the source code and reload the app,…"/>
          <p:cNvSpPr txBox="1"/>
          <p:nvPr/>
        </p:nvSpPr>
        <p:spPr>
          <a:xfrm>
            <a:off x="2839474" y="11354394"/>
            <a:ext cx="18705052" cy="173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Modify the source code and reload the app,</a:t>
            </a:r>
          </a:p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Did you see the update?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592" name="Multi-container app and &quot;docker-compose&quot;"/>
          <p:cNvSpPr txBox="1"/>
          <p:nvPr>
            <p:ph type="body" idx="22"/>
          </p:nvPr>
        </p:nvSpPr>
        <p:spPr>
          <a:xfrm>
            <a:off x="3435050" y="3037328"/>
            <a:ext cx="18705051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117600" indent="-1117600">
              <a:buSzPct val="100000"/>
              <a:buAutoNum type="arabicPeriod" startAt="11"/>
            </a:lvl1pPr>
          </a:lstStyle>
          <a:p>
            <a:pPr/>
            <a:r>
              <a:t>Multi-container app and "docker-compose"</a:t>
            </a:r>
          </a:p>
        </p:txBody>
      </p:sp>
      <p:sp>
        <p:nvSpPr>
          <p:cNvPr id="59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4" name="It's very often that a service contains many micro services…"/>
          <p:cNvSpPr txBox="1"/>
          <p:nvPr/>
        </p:nvSpPr>
        <p:spPr>
          <a:xfrm>
            <a:off x="3435050" y="4131073"/>
            <a:ext cx="18705051" cy="876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It's very often that a service contains many micro services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We can create containers for each of them and use "volume" to share the file/source/db.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However, it's recommended to use "</a:t>
            </a:r>
            <a:r>
              <a:rPr>
                <a:solidFill>
                  <a:srgbClr val="73FDFF"/>
                </a:solidFill>
              </a:rPr>
              <a:t>docker-compose</a:t>
            </a:r>
            <a:r>
              <a:t>" instead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For details, please refer the </a:t>
            </a:r>
            <a:r>
              <a:rPr u="sng">
                <a:hlinkClick r:id="rId2" invalidUrl="" action="" tgtFrame="" tooltip="" history="1" highlightClick="0" endSnd="0"/>
              </a:rPr>
              <a:t>original docs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Basically, you write the script in a "</a:t>
            </a:r>
            <a:r>
              <a:rPr>
                <a:solidFill>
                  <a:srgbClr val="73FDFF"/>
                </a:solidFill>
              </a:rPr>
              <a:t>docker-compose.yml</a:t>
            </a:r>
            <a:r>
              <a:t>" file, and use "</a:t>
            </a:r>
            <a:r>
              <a:rPr>
                <a:solidFill>
                  <a:srgbClr val="73FDFF"/>
                </a:solidFill>
              </a:rPr>
              <a:t>docker-compose up -d</a:t>
            </a:r>
            <a:r>
              <a:t>" and "</a:t>
            </a:r>
            <a:r>
              <a:rPr>
                <a:solidFill>
                  <a:srgbClr val="73FDFF"/>
                </a:solidFill>
              </a:rPr>
              <a:t>docker-compose down</a:t>
            </a:r>
            <a:r>
              <a:t>" to run and stop the composed containers, respectively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 docker-compose.yml exampl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 docker-compose.yml example</a:t>
            </a:r>
          </a:p>
        </p:txBody>
      </p:sp>
      <p:sp>
        <p:nvSpPr>
          <p:cNvPr id="597" name="version: &quot;3.7&quot;…"/>
          <p:cNvSpPr txBox="1"/>
          <p:nvPr>
            <p:ph type="body" idx="23"/>
          </p:nvPr>
        </p:nvSpPr>
        <p:spPr>
          <a:xfrm>
            <a:off x="2849772" y="1872184"/>
            <a:ext cx="18684456" cy="1200658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version: "3.7"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services: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app: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image: node:12-alpine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command: sh -c "yarn install &amp;&amp; yarn run dev"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ports: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- 3000:3000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working_dir: /app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./:/app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environment: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MYSQL_HOST: mysql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MYSQL_USER: root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MYSQL_PASSWORD: secret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MYSQL_DB: todos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mysql: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image: mysql:5.7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todo-mysql-data:/var/lib/mysql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environment: 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MYSQL_ROOT_PASSWORD: secret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MYSQL_DATABASE: todos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todo-mysql-data:</a:t>
            </a:r>
          </a:p>
        </p:txBody>
      </p:sp>
      <p:sp>
        <p:nvSpPr>
          <p:cNvPr id="5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總之，要用 docker 在雲端 server/vm 部署後端…"/>
          <p:cNvSpPr txBox="1"/>
          <p:nvPr>
            <p:ph type="body" idx="21"/>
          </p:nvPr>
        </p:nvSpPr>
        <p:spPr>
          <a:xfrm>
            <a:off x="3441359" y="3118482"/>
            <a:ext cx="17501283" cy="74790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70000"/>
              </a:lnSpc>
              <a:defRPr spc="180" sz="6000"/>
            </a:pPr>
            <a:r>
              <a:t>總之，要用 docker 在雲端 server/vm 部署後端</a:t>
            </a:r>
          </a:p>
          <a:p>
            <a:pPr>
              <a:lnSpc>
                <a:spcPct val="170000"/>
              </a:lnSpc>
              <a:defRPr spc="180" sz="6000"/>
            </a:pPr>
            <a:r>
              <a:t>你可以在 local set up 好 docker 之後 </a:t>
            </a:r>
          </a:p>
          <a:p>
            <a:pPr>
              <a:lnSpc>
                <a:spcPct val="170000"/>
              </a:lnSpc>
              <a:defRPr spc="180" sz="6000"/>
            </a:pPr>
            <a:r>
              <a:t>(i.e. 寫好 docker-compose.yml 檔)</a:t>
            </a:r>
          </a:p>
          <a:p>
            <a:pPr>
              <a:lnSpc>
                <a:spcPct val="170000"/>
              </a:lnSpc>
              <a:defRPr spc="180" sz="6000"/>
            </a:pPr>
            <a:r>
              <a:t>push 到 GitHub, </a:t>
            </a:r>
          </a:p>
          <a:p>
            <a:pPr>
              <a:lnSpc>
                <a:spcPct val="170000"/>
              </a:lnSpc>
              <a:defRPr spc="180" sz="6000"/>
            </a:pPr>
            <a:r>
              <a:t>然後再到雲端 server 把 repo pull 下來，</a:t>
            </a:r>
          </a:p>
          <a:p>
            <a:pPr>
              <a:lnSpc>
                <a:spcPct val="170000"/>
              </a:lnSpc>
              <a:defRPr spc="180" sz="6000"/>
            </a:pPr>
            <a:r>
              <a:t>最後再跑 "docker-compose up -d" 就好了！</a:t>
            </a:r>
          </a:p>
        </p:txBody>
      </p:sp>
      <p:sp>
        <p:nvSpPr>
          <p:cNvPr id="60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vising “index.js”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Revising “index.js”</a:t>
            </a:r>
          </a:p>
        </p:txBody>
      </p:sp>
      <p:sp>
        <p:nvSpPr>
          <p:cNvPr id="213" name="GraphQL vs. ChatRoom backends"/>
          <p:cNvSpPr txBox="1"/>
          <p:nvPr>
            <p:ph type="body" idx="22"/>
          </p:nvPr>
        </p:nvSpPr>
        <p:spPr>
          <a:xfrm>
            <a:off x="2379399" y="3560215"/>
            <a:ext cx="18705051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GraphQL vs. ChatRoom backends </a:t>
            </a:r>
          </a:p>
        </p:txBody>
      </p:sp>
      <p:sp>
        <p:nvSpPr>
          <p:cNvPr id="214" name="import { GraphQLServer, PubSub } from 'graphql-yoga'…"/>
          <p:cNvSpPr txBox="1"/>
          <p:nvPr>
            <p:ph type="body" idx="23"/>
          </p:nvPr>
        </p:nvSpPr>
        <p:spPr>
          <a:xfrm>
            <a:off x="1988142" y="4799235"/>
            <a:ext cx="10202214" cy="83058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{ GraphQLServer, PubSub } from 'graphql-yoga'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db from './db'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Query from './resolvers/Query'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pubsub = new PubSub()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server = new GraphQLServer({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typeDefs: './src/schema.graphql',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resolvers: { ... },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context: { db, pubsub }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server.start(...)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</a:t>
            </a:r>
          </a:p>
        </p:txBody>
      </p:sp>
      <p:sp>
        <p:nvSpPr>
          <p:cNvPr id="21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圓角矩形"/>
          <p:cNvSpPr/>
          <p:nvPr/>
        </p:nvSpPr>
        <p:spPr>
          <a:xfrm>
            <a:off x="2553674" y="9735635"/>
            <a:ext cx="9071149" cy="489906"/>
          </a:xfrm>
          <a:prstGeom prst="roundRect">
            <a:avLst>
              <a:gd name="adj" fmla="val 38885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Revise later"/>
          <p:cNvSpPr txBox="1"/>
          <p:nvPr/>
        </p:nvSpPr>
        <p:spPr>
          <a:xfrm>
            <a:off x="4323074" y="6781113"/>
            <a:ext cx="2681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Revise later</a:t>
            </a:r>
          </a:p>
        </p:txBody>
      </p:sp>
      <p:sp>
        <p:nvSpPr>
          <p:cNvPr id="218" name="Revise later"/>
          <p:cNvSpPr txBox="1"/>
          <p:nvPr/>
        </p:nvSpPr>
        <p:spPr>
          <a:xfrm>
            <a:off x="8226189" y="9656737"/>
            <a:ext cx="26813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Revise later</a:t>
            </a:r>
          </a:p>
        </p:txBody>
      </p:sp>
      <p:sp>
        <p:nvSpPr>
          <p:cNvPr id="219" name="...…"/>
          <p:cNvSpPr txBox="1"/>
          <p:nvPr/>
        </p:nvSpPr>
        <p:spPr>
          <a:xfrm>
            <a:off x="12680815" y="4799235"/>
            <a:ext cx="10202214" cy="83058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mongo = require("./mongo");</a:t>
            </a:r>
          </a:p>
          <a:p>
            <a:pPr algn="l">
              <a:defRPr b="0" strike="sngStrike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app = express();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/*      MONGOOSE MODELS       */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/*         UTILITIES          */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/*    SERVER INITIALIZATION   */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mongo.connect();</a:t>
            </a:r>
          </a:p>
          <a:p>
            <a:pPr algn="l">
              <a:defRPr b="0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 strike="sngStrike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server.listen(8080, () =&gt; {</a:t>
            </a:r>
          </a:p>
          <a:p>
            <a:pPr algn="l">
              <a:defRPr b="0" strike="sngStrike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console.log("Server listening at http://localhost:8080");</a:t>
            </a:r>
          </a:p>
          <a:p>
            <a:pPr algn="l">
              <a:defRPr b="0" strike="sngStrike"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</p:txBody>
      </p:sp>
      <p:sp>
        <p:nvSpPr>
          <p:cNvPr id="220" name="圓角矩形"/>
          <p:cNvSpPr/>
          <p:nvPr/>
        </p:nvSpPr>
        <p:spPr>
          <a:xfrm>
            <a:off x="2624293" y="6491366"/>
            <a:ext cx="9071149" cy="1024686"/>
          </a:xfrm>
          <a:prstGeom prst="roundRect">
            <a:avLst>
              <a:gd name="adj" fmla="val 1859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圓角矩形"/>
          <p:cNvSpPr/>
          <p:nvPr/>
        </p:nvSpPr>
        <p:spPr>
          <a:xfrm>
            <a:off x="13023209" y="4900703"/>
            <a:ext cx="9071149" cy="728728"/>
          </a:xfrm>
          <a:prstGeom prst="roundRect">
            <a:avLst>
              <a:gd name="adj" fmla="val 2614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Imported files: Revise later"/>
          <p:cNvSpPr txBox="1"/>
          <p:nvPr/>
        </p:nvSpPr>
        <p:spPr>
          <a:xfrm>
            <a:off x="14802754" y="4941217"/>
            <a:ext cx="59583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Imported files: Revise later</a:t>
            </a:r>
          </a:p>
        </p:txBody>
      </p:sp>
      <p:sp>
        <p:nvSpPr>
          <p:cNvPr id="223" name="圓角矩形"/>
          <p:cNvSpPr/>
          <p:nvPr/>
        </p:nvSpPr>
        <p:spPr>
          <a:xfrm>
            <a:off x="13023209" y="6927351"/>
            <a:ext cx="9071149" cy="1276356"/>
          </a:xfrm>
          <a:prstGeom prst="roundRect">
            <a:avLst>
              <a:gd name="adj" fmla="val 14925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MongoDB schema: moved to db.js"/>
          <p:cNvSpPr txBox="1"/>
          <p:nvPr/>
        </p:nvSpPr>
        <p:spPr>
          <a:xfrm>
            <a:off x="13754847" y="7497373"/>
            <a:ext cx="7607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MongoDB schema: moved to db.js</a:t>
            </a:r>
          </a:p>
        </p:txBody>
      </p:sp>
      <p:sp>
        <p:nvSpPr>
          <p:cNvPr id="225" name="圓角矩形"/>
          <p:cNvSpPr/>
          <p:nvPr/>
        </p:nvSpPr>
        <p:spPr>
          <a:xfrm>
            <a:off x="13023209" y="8313957"/>
            <a:ext cx="9071149" cy="892915"/>
          </a:xfrm>
          <a:prstGeom prst="roundRect">
            <a:avLst>
              <a:gd name="adj" fmla="val 21335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Resolver’s helps: move to resolvers/"/>
          <p:cNvSpPr txBox="1"/>
          <p:nvPr/>
        </p:nvSpPr>
        <p:spPr>
          <a:xfrm>
            <a:off x="13524685" y="8436564"/>
            <a:ext cx="80681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Resolver’s helps: move to resolvers/</a:t>
            </a:r>
          </a:p>
        </p:txBody>
      </p:sp>
      <p:sp>
        <p:nvSpPr>
          <p:cNvPr id="227" name="圓角矩形"/>
          <p:cNvSpPr/>
          <p:nvPr/>
        </p:nvSpPr>
        <p:spPr>
          <a:xfrm>
            <a:off x="13023209" y="9266321"/>
            <a:ext cx="9071149" cy="892915"/>
          </a:xfrm>
          <a:prstGeom prst="roundRect">
            <a:avLst>
              <a:gd name="adj" fmla="val 21335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Remove original chat backend"/>
          <p:cNvSpPr txBox="1"/>
          <p:nvPr/>
        </p:nvSpPr>
        <p:spPr>
          <a:xfrm>
            <a:off x="14198653" y="9542141"/>
            <a:ext cx="67202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Remove original chat backend</a:t>
            </a:r>
          </a:p>
        </p:txBody>
      </p:sp>
      <p:sp>
        <p:nvSpPr>
          <p:cNvPr id="229" name="圓角矩形"/>
          <p:cNvSpPr/>
          <p:nvPr/>
        </p:nvSpPr>
        <p:spPr>
          <a:xfrm>
            <a:off x="13023209" y="10085280"/>
            <a:ext cx="9071149" cy="728728"/>
          </a:xfrm>
          <a:prstGeom prst="roundRect">
            <a:avLst>
              <a:gd name="adj" fmla="val 26141"/>
            </a:avLst>
          </a:prstGeom>
          <a:ln w="635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線條"/>
          <p:cNvSpPr/>
          <p:nvPr/>
        </p:nvSpPr>
        <p:spPr>
          <a:xfrm flipH="1">
            <a:off x="5604563" y="10483401"/>
            <a:ext cx="7288569" cy="85127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Moved here"/>
          <p:cNvSpPr txBox="1"/>
          <p:nvPr/>
        </p:nvSpPr>
        <p:spPr>
          <a:xfrm>
            <a:off x="8535241" y="10967124"/>
            <a:ext cx="26550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Moved 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6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"/>
                            </p:stCondLst>
                            <p:childTnLst>
                              <p:par>
                                <p:cTn id="63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8"/>
      <p:bldP build="whole" bldLvl="1" animBg="1" rev="0" advAuto="0" spid="229" grpId="13"/>
      <p:bldP build="whole" bldLvl="1" animBg="1" rev="0" advAuto="0" spid="218" grpId="4"/>
      <p:bldP build="whole" bldLvl="1" animBg="1" rev="0" advAuto="0" spid="217" grpId="2"/>
      <p:bldP build="whole" bldLvl="1" animBg="1" rev="0" advAuto="0" spid="231" grpId="15"/>
      <p:bldP build="whole" bldLvl="1" animBg="1" rev="0" advAuto="0" spid="220" grpId="1"/>
      <p:bldP build="whole" bldLvl="1" animBg="1" rev="0" advAuto="0" spid="228" grpId="12"/>
      <p:bldP build="whole" bldLvl="1" animBg="1" rev="0" advAuto="0" spid="230" grpId="14"/>
      <p:bldP build="whole" bldLvl="1" animBg="1" rev="0" advAuto="0" spid="221" grpId="5"/>
      <p:bldP build="whole" bldLvl="1" animBg="1" rev="0" advAuto="0" spid="226" grpId="10"/>
      <p:bldP build="whole" bldLvl="1" animBg="1" rev="0" advAuto="0" spid="227" grpId="11"/>
      <p:bldP build="whole" bldLvl="1" animBg="1" rev="0" advAuto="0" spid="223" grpId="7"/>
      <p:bldP build="whole" bldLvl="1" animBg="1" rev="0" advAuto="0" spid="216" grpId="3"/>
      <p:bldP build="whole" bldLvl="1" animBg="1" rev="0" advAuto="0" spid="222" grpId="6"/>
      <p:bldP build="whole" bldLvl="1" animBg="1" rev="0" advAuto="0" spid="225" grpId="9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最後，如果你想要建造一個…"/>
          <p:cNvSpPr txBox="1"/>
          <p:nvPr>
            <p:ph type="body" idx="21"/>
          </p:nvPr>
        </p:nvSpPr>
        <p:spPr>
          <a:xfrm>
            <a:off x="5650898" y="1490444"/>
            <a:ext cx="13082204" cy="10735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197" sz="6600"/>
            </a:pPr>
            <a:r>
              <a:t>最後，如果你想要建造一個</a:t>
            </a:r>
          </a:p>
          <a:p>
            <a:pPr>
              <a:defRPr spc="197" sz="6600"/>
            </a:pPr>
            <a:r>
              <a:t>比較專業的 project</a:t>
            </a:r>
          </a:p>
          <a:p>
            <a:pPr>
              <a:spcBef>
                <a:spcPts val="1600"/>
              </a:spcBef>
              <a:defRPr spc="197" sz="6600"/>
            </a:pPr>
            <a:r>
              <a:t>至少底下幾件事情你要去做：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Coding style &amp; linter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(先)寫測試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CI/CD 環境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自動錯誤偵測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服務使用狀態監測</a:t>
            </a:r>
          </a:p>
          <a:p>
            <a:pPr marL="4021666" indent="-1481666" algn="l">
              <a:buSzPct val="100000"/>
              <a:buAutoNum type="arabicPeriod" startAt="1"/>
              <a:defRPr spc="197" sz="6600"/>
            </a:pPr>
            <a:r>
              <a:t>使用者行為追蹤</a:t>
            </a:r>
          </a:p>
        </p:txBody>
      </p:sp>
      <p:sp>
        <p:nvSpPr>
          <p:cNvPr id="6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oding Styles and Lint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Coding Styles and Linter</a:t>
            </a:r>
          </a:p>
        </p:txBody>
      </p:sp>
      <p:sp>
        <p:nvSpPr>
          <p:cNvPr id="607" name="寫程式其實是很 ego 的事情…"/>
          <p:cNvSpPr txBox="1"/>
          <p:nvPr>
            <p:ph type="body" idx="22"/>
          </p:nvPr>
        </p:nvSpPr>
        <p:spPr>
          <a:xfrm>
            <a:off x="2839474" y="3589425"/>
            <a:ext cx="18705052" cy="86216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寫程式其實是很 ego 的事情</a:t>
            </a:r>
          </a:p>
          <a:p>
            <a:pPr/>
            <a:r>
              <a:t>常常會對別人的 code 看不順眼</a:t>
            </a:r>
          </a:p>
          <a:p>
            <a:pPr/>
            <a:r>
              <a:t>因此，規範一些 coding styles (e.g. 命名原則、大小寫、空白鍵、括號... etc)，可以有助於團隊合作的和諧</a:t>
            </a:r>
          </a:p>
          <a:p>
            <a:pPr/>
            <a:r>
              <a:t>為了實踐這樣的規範，可以使用一些 linting tools or plug-ins 來進行檢查</a:t>
            </a:r>
          </a:p>
          <a:p>
            <a:pPr/>
            <a:r>
              <a:t>一些有名的工具像是 </a:t>
            </a:r>
            <a:r>
              <a:rPr u="sng">
                <a:hlinkClick r:id="rId2" invalidUrl="" action="" tgtFrame="" tooltip="" history="1" highlightClick="0" endSnd="0"/>
              </a:rPr>
              <a:t>ESLint</a:t>
            </a:r>
            <a:r>
              <a:t>, 以及大家廣為稱頌的 coding style 像是 </a:t>
            </a:r>
            <a:r>
              <a:rPr u="sng">
                <a:hlinkClick r:id="rId3" invalidUrl="" action="" tgtFrame="" tooltip="" history="1" highlightClick="0" endSnd="0"/>
              </a:rPr>
              <a:t>AirBnB</a:t>
            </a:r>
          </a:p>
        </p:txBody>
      </p:sp>
      <p:sp>
        <p:nvSpPr>
          <p:cNvPr id="6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寫測試。先寫測試在寫 cod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寫測試。先寫測試在寫 code</a:t>
            </a:r>
          </a:p>
        </p:txBody>
      </p:sp>
      <p:sp>
        <p:nvSpPr>
          <p:cNvPr id="611" name="TDD: Test-Driven Development…"/>
          <p:cNvSpPr txBox="1"/>
          <p:nvPr>
            <p:ph type="body" idx="22"/>
          </p:nvPr>
        </p:nvSpPr>
        <p:spPr>
          <a:xfrm>
            <a:off x="2839474" y="3496375"/>
            <a:ext cx="18705052" cy="20082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TDD: Test-Driven Development</a:t>
            </a:r>
          </a:p>
          <a:p>
            <a:pPr/>
            <a:r>
              <a:t>Some popular testing tools for Javascript</a:t>
            </a:r>
          </a:p>
        </p:txBody>
      </p:sp>
      <p:sp>
        <p:nvSpPr>
          <p:cNvPr id="6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66" r="30" b="1828"/>
          <a:stretch>
            <a:fillRect/>
          </a:stretch>
        </p:blipFill>
        <p:spPr>
          <a:xfrm>
            <a:off x="9267428" y="5944720"/>
            <a:ext cx="5849144" cy="663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11021" y="0"/>
                </a:moveTo>
                <a:cubicBezTo>
                  <a:pt x="10392" y="9"/>
                  <a:pt x="10171" y="24"/>
                  <a:pt x="10193" y="48"/>
                </a:cubicBezTo>
                <a:cubicBezTo>
                  <a:pt x="10241" y="98"/>
                  <a:pt x="10154" y="158"/>
                  <a:pt x="9732" y="375"/>
                </a:cubicBezTo>
                <a:cubicBezTo>
                  <a:pt x="8974" y="763"/>
                  <a:pt x="8920" y="783"/>
                  <a:pt x="8820" y="734"/>
                </a:cubicBezTo>
                <a:cubicBezTo>
                  <a:pt x="8751" y="700"/>
                  <a:pt x="8734" y="710"/>
                  <a:pt x="8734" y="779"/>
                </a:cubicBezTo>
                <a:cubicBezTo>
                  <a:pt x="8734" y="876"/>
                  <a:pt x="8518" y="996"/>
                  <a:pt x="6844" y="1841"/>
                </a:cubicBezTo>
                <a:cubicBezTo>
                  <a:pt x="6287" y="2122"/>
                  <a:pt x="5695" y="2422"/>
                  <a:pt x="5528" y="2508"/>
                </a:cubicBezTo>
                <a:cubicBezTo>
                  <a:pt x="5362" y="2593"/>
                  <a:pt x="5077" y="2737"/>
                  <a:pt x="4897" y="2827"/>
                </a:cubicBezTo>
                <a:cubicBezTo>
                  <a:pt x="4716" y="2917"/>
                  <a:pt x="4285" y="3136"/>
                  <a:pt x="3938" y="3314"/>
                </a:cubicBezTo>
                <a:cubicBezTo>
                  <a:pt x="3591" y="3492"/>
                  <a:pt x="2989" y="3797"/>
                  <a:pt x="2600" y="3993"/>
                </a:cubicBezTo>
                <a:cubicBezTo>
                  <a:pt x="366" y="5117"/>
                  <a:pt x="381" y="5109"/>
                  <a:pt x="133" y="5506"/>
                </a:cubicBezTo>
                <a:lnTo>
                  <a:pt x="0" y="5719"/>
                </a:lnTo>
                <a:lnTo>
                  <a:pt x="0" y="7870"/>
                </a:lnTo>
                <a:cubicBezTo>
                  <a:pt x="0" y="12775"/>
                  <a:pt x="18" y="15784"/>
                  <a:pt x="48" y="15832"/>
                </a:cubicBezTo>
                <a:cubicBezTo>
                  <a:pt x="75" y="15874"/>
                  <a:pt x="131" y="15979"/>
                  <a:pt x="174" y="16065"/>
                </a:cubicBezTo>
                <a:cubicBezTo>
                  <a:pt x="330" y="16376"/>
                  <a:pt x="397" y="16417"/>
                  <a:pt x="2348" y="17407"/>
                </a:cubicBezTo>
                <a:cubicBezTo>
                  <a:pt x="2709" y="17590"/>
                  <a:pt x="3605" y="18047"/>
                  <a:pt x="4341" y="18421"/>
                </a:cubicBezTo>
                <a:cubicBezTo>
                  <a:pt x="5077" y="18795"/>
                  <a:pt x="6099" y="19313"/>
                  <a:pt x="6613" y="19573"/>
                </a:cubicBezTo>
                <a:cubicBezTo>
                  <a:pt x="7126" y="19834"/>
                  <a:pt x="8149" y="20353"/>
                  <a:pt x="8884" y="20728"/>
                </a:cubicBezTo>
                <a:cubicBezTo>
                  <a:pt x="9620" y="21102"/>
                  <a:pt x="10314" y="21434"/>
                  <a:pt x="10425" y="21466"/>
                </a:cubicBezTo>
                <a:cubicBezTo>
                  <a:pt x="10905" y="21600"/>
                  <a:pt x="11098" y="21545"/>
                  <a:pt x="12288" y="20941"/>
                </a:cubicBezTo>
                <a:cubicBezTo>
                  <a:pt x="12817" y="20672"/>
                  <a:pt x="13865" y="20141"/>
                  <a:pt x="14615" y="19760"/>
                </a:cubicBezTo>
                <a:cubicBezTo>
                  <a:pt x="15365" y="19380"/>
                  <a:pt x="16466" y="18820"/>
                  <a:pt x="17063" y="18516"/>
                </a:cubicBezTo>
                <a:cubicBezTo>
                  <a:pt x="17659" y="18212"/>
                  <a:pt x="18592" y="17740"/>
                  <a:pt x="19133" y="17465"/>
                </a:cubicBezTo>
                <a:cubicBezTo>
                  <a:pt x="19675" y="17190"/>
                  <a:pt x="20323" y="16860"/>
                  <a:pt x="20573" y="16732"/>
                </a:cubicBezTo>
                <a:cubicBezTo>
                  <a:pt x="21120" y="16453"/>
                  <a:pt x="21271" y="16332"/>
                  <a:pt x="21408" y="16066"/>
                </a:cubicBezTo>
                <a:cubicBezTo>
                  <a:pt x="21465" y="15955"/>
                  <a:pt x="21535" y="15829"/>
                  <a:pt x="21560" y="15787"/>
                </a:cubicBezTo>
                <a:cubicBezTo>
                  <a:pt x="21581" y="15752"/>
                  <a:pt x="21593" y="13661"/>
                  <a:pt x="21600" y="10853"/>
                </a:cubicBezTo>
                <a:cubicBezTo>
                  <a:pt x="21593" y="8004"/>
                  <a:pt x="21581" y="5803"/>
                  <a:pt x="21562" y="5770"/>
                </a:cubicBezTo>
                <a:cubicBezTo>
                  <a:pt x="21537" y="5728"/>
                  <a:pt x="21477" y="5610"/>
                  <a:pt x="21430" y="5509"/>
                </a:cubicBezTo>
                <a:cubicBezTo>
                  <a:pt x="21383" y="5407"/>
                  <a:pt x="21260" y="5254"/>
                  <a:pt x="21159" y="5169"/>
                </a:cubicBezTo>
                <a:cubicBezTo>
                  <a:pt x="21058" y="5083"/>
                  <a:pt x="20373" y="4709"/>
                  <a:pt x="19638" y="4335"/>
                </a:cubicBezTo>
                <a:cubicBezTo>
                  <a:pt x="18902" y="3962"/>
                  <a:pt x="17880" y="3443"/>
                  <a:pt x="17366" y="3183"/>
                </a:cubicBezTo>
                <a:cubicBezTo>
                  <a:pt x="16852" y="2922"/>
                  <a:pt x="15830" y="2404"/>
                  <a:pt x="15094" y="2030"/>
                </a:cubicBezTo>
                <a:cubicBezTo>
                  <a:pt x="12355" y="638"/>
                  <a:pt x="11429" y="172"/>
                  <a:pt x="11210" y="80"/>
                </a:cubicBezTo>
                <a:lnTo>
                  <a:pt x="1102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1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8707" y="6336631"/>
            <a:ext cx="5849145" cy="584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rcRect l="5845" t="0" r="5845" b="0"/>
          <a:stretch>
            <a:fillRect/>
          </a:stretch>
        </p:blipFill>
        <p:spPr>
          <a:xfrm>
            <a:off x="15586148" y="6518003"/>
            <a:ext cx="5849160" cy="54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unning Jest (ref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Running Jest </a:t>
            </a:r>
            <a:r>
              <a:rPr spc="323" sz="3600"/>
              <a:t>(</a:t>
            </a:r>
            <a:r>
              <a:rPr u="sng">
                <a:hlinkClick r:id="rId2" invalidUrl="" action="" tgtFrame="" tooltip="" history="1" highlightClick="0" endSnd="0"/>
              </a:rPr>
              <a:t>ref</a:t>
            </a:r>
            <a:r>
              <a:rPr spc="323" sz="3600"/>
              <a:t>)</a:t>
            </a:r>
          </a:p>
        </p:txBody>
      </p:sp>
      <p:sp>
        <p:nvSpPr>
          <p:cNvPr id="618" name="In package.json"/>
          <p:cNvSpPr txBox="1"/>
          <p:nvPr>
            <p:ph type="body" idx="22"/>
          </p:nvPr>
        </p:nvSpPr>
        <p:spPr>
          <a:xfrm>
            <a:off x="2839474" y="404750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package.json</a:t>
            </a:r>
          </a:p>
        </p:txBody>
      </p:sp>
      <p:sp>
        <p:nvSpPr>
          <p:cNvPr id="619" name="scripts: {…"/>
          <p:cNvSpPr txBox="1"/>
          <p:nvPr>
            <p:ph type="body" idx="23"/>
          </p:nvPr>
        </p:nvSpPr>
        <p:spPr>
          <a:xfrm>
            <a:off x="2849772" y="5405827"/>
            <a:ext cx="18684456" cy="2197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scripts: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"test": "jest"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1" name="Write test file (.test.js)"/>
          <p:cNvSpPr txBox="1"/>
          <p:nvPr/>
        </p:nvSpPr>
        <p:spPr>
          <a:xfrm>
            <a:off x="2839474" y="8169018"/>
            <a:ext cx="18705052" cy="7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Write test file (.test.js)</a:t>
            </a:r>
          </a:p>
        </p:txBody>
      </p:sp>
      <p:sp>
        <p:nvSpPr>
          <p:cNvPr id="622" name="test('Check the result of 5 + ', () =&gt; {…"/>
          <p:cNvSpPr txBox="1"/>
          <p:nvPr/>
        </p:nvSpPr>
        <p:spPr>
          <a:xfrm>
            <a:off x="2849772" y="9527335"/>
            <a:ext cx="18684456" cy="20828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test('Check the result of 5 + ', () =&gt; {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expect(5 + 2).toBe(7)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oncept of CI/CD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Concept of CI/CD</a:t>
            </a:r>
          </a:p>
        </p:txBody>
      </p:sp>
      <p:sp>
        <p:nvSpPr>
          <p:cNvPr id="625" name="CI/CD introduces ongoing automation and continuous monitoring throughout the lifecycle of apps, from integration and testing phases to delivery and deployment. Taken together, these connected practices are often referred to as a &quot;CI/CD pipeline&quot; and are "/>
          <p:cNvSpPr txBox="1"/>
          <p:nvPr>
            <p:ph type="body" idx="22"/>
          </p:nvPr>
        </p:nvSpPr>
        <p:spPr>
          <a:xfrm>
            <a:off x="2839474" y="3150228"/>
            <a:ext cx="18705052" cy="5182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252" sz="4200"/>
            </a:pPr>
            <a:r>
              <a:t>CI/CD introduces ongoing automation and continuous monitoring throughout the lifecycle of apps, from integration and testing phases to delivery and deployment. Taken together, these connected practices are often referred to as a "CI/CD pipeline" and are supported by development and operations teams working together in an agile way with either a DevOps or Site reliability engineering (SRE) approach. (</a:t>
            </a:r>
            <a:r>
              <a:rPr u="sng">
                <a:hlinkClick r:id="rId2" invalidUrl="" action="" tgtFrame="" tooltip="" history="1" highlightClick="0" endSnd="0"/>
              </a:rPr>
              <a:t>Ref</a:t>
            </a:r>
            <a:r>
              <a:t>)</a:t>
            </a:r>
          </a:p>
        </p:txBody>
      </p:sp>
      <p:sp>
        <p:nvSpPr>
          <p:cNvPr id="6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9" name="群組"/>
          <p:cNvGrpSpPr/>
          <p:nvPr/>
        </p:nvGrpSpPr>
        <p:grpSpPr>
          <a:xfrm>
            <a:off x="2538247" y="8595226"/>
            <a:ext cx="19307506" cy="4839437"/>
            <a:chOff x="0" y="0"/>
            <a:chExt cx="19307505" cy="4839436"/>
          </a:xfrm>
        </p:grpSpPr>
        <p:sp>
          <p:nvSpPr>
            <p:cNvPr id="627" name="矩形"/>
            <p:cNvSpPr/>
            <p:nvPr/>
          </p:nvSpPr>
          <p:spPr>
            <a:xfrm>
              <a:off x="0" y="55934"/>
              <a:ext cx="19307506" cy="4205400"/>
            </a:xfrm>
            <a:prstGeom prst="rect">
              <a:avLst/>
            </a:prstGeom>
            <a:solidFill>
              <a:srgbClr val="FFFFFF">
                <a:alpha val="8451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628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5463" y="0"/>
              <a:ext cx="18336579" cy="4839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ircleCI for Continuous Integration and Delivery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CircleCI </a:t>
            </a:r>
            <a:r>
              <a:rPr spc="485" sz="5400"/>
              <a:t>for Continuous Integration and Delivery</a:t>
            </a:r>
          </a:p>
        </p:txBody>
      </p:sp>
      <p:sp>
        <p:nvSpPr>
          <p:cNvPr id="632" name="Online tutorial —  https://circleci.com/docs/2.0/tutorials/…"/>
          <p:cNvSpPr txBox="1"/>
          <p:nvPr>
            <p:ph type="body" idx="22"/>
          </p:nvPr>
        </p:nvSpPr>
        <p:spPr>
          <a:xfrm>
            <a:off x="2839474" y="3147136"/>
            <a:ext cx="18705052" cy="29965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tutorial — </a:t>
            </a:r>
            <a:br/>
            <a:r>
              <a:rPr u="sng">
                <a:hlinkClick r:id="rId2" invalidUrl="" action="" tgtFrame="" tooltip="" history="1" highlightClick="0" endSnd="0"/>
              </a:rPr>
              <a:t>https://circleci.com/docs/2.0/tutorials/</a:t>
            </a:r>
          </a:p>
          <a:p>
            <a:pPr/>
            <a:r>
              <a:t>Integrating CircleCI with GitHub, Slack…</a:t>
            </a:r>
          </a:p>
        </p:txBody>
      </p:sp>
      <p:sp>
        <p:nvSpPr>
          <p:cNvPr id="6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4663" y="6734676"/>
            <a:ext cx="13957301" cy="8485874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矩形"/>
          <p:cNvSpPr/>
          <p:nvPr/>
        </p:nvSpPr>
        <p:spPr>
          <a:xfrm>
            <a:off x="7385050" y="7435850"/>
            <a:ext cx="1175892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6" name="矩形"/>
          <p:cNvSpPr/>
          <p:nvPr/>
        </p:nvSpPr>
        <p:spPr>
          <a:xfrm>
            <a:off x="14027150" y="7435850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7" name="矩形"/>
          <p:cNvSpPr/>
          <p:nvPr/>
        </p:nvSpPr>
        <p:spPr>
          <a:xfrm>
            <a:off x="15005050" y="8337550"/>
            <a:ext cx="936625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8" name="矩形"/>
          <p:cNvSpPr/>
          <p:nvPr/>
        </p:nvSpPr>
        <p:spPr>
          <a:xfrm>
            <a:off x="6457950" y="10115550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當服務上線之後，要隨時注意…"/>
          <p:cNvSpPr txBox="1"/>
          <p:nvPr>
            <p:ph type="body" idx="21"/>
          </p:nvPr>
        </p:nvSpPr>
        <p:spPr>
          <a:xfrm>
            <a:off x="4378703" y="3005833"/>
            <a:ext cx="15626593" cy="77043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當服務上線之後，要隨時注意</a:t>
            </a:r>
          </a:p>
          <a:p>
            <a:pPr>
              <a:lnSpc>
                <a:spcPct val="160000"/>
              </a:lnSpc>
            </a:pPr>
            <a:r>
              <a:t>的是有沒有任何因為程式錯誤、</a:t>
            </a:r>
          </a:p>
          <a:p>
            <a:pPr>
              <a:lnSpc>
                <a:spcPct val="160000"/>
              </a:lnSpc>
            </a:pPr>
            <a:r>
              <a:t>網路狀態、第三方服務中斷等</a:t>
            </a:r>
          </a:p>
          <a:p>
            <a:pPr>
              <a:lnSpc>
                <a:spcPct val="160000"/>
              </a:lnSpc>
            </a:pPr>
            <a:r>
              <a:t>意外情況發生，導致服務</a:t>
            </a:r>
          </a:p>
          <a:p>
            <a:pPr>
              <a:lnSpc>
                <a:spcPct val="160000"/>
              </a:lnSpc>
            </a:pPr>
            <a:r>
              <a:t>出問題，需要立刻處理</a:t>
            </a:r>
          </a:p>
        </p:txBody>
      </p:sp>
      <p:sp>
        <p:nvSpPr>
          <p:cNvPr id="6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entry — Application Monitoring and Error Tracking Softwar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Sentry — </a:t>
            </a:r>
            <a:r>
              <a:rPr spc="485" sz="5400"/>
              <a:t>Application Monitoring and Error Tracking Software</a:t>
            </a:r>
          </a:p>
        </p:txBody>
      </p:sp>
      <p:sp>
        <p:nvSpPr>
          <p:cNvPr id="644" name="Founded in San Francisco, 2012.…"/>
          <p:cNvSpPr txBox="1"/>
          <p:nvPr>
            <p:ph type="body" idx="22"/>
          </p:nvPr>
        </p:nvSpPr>
        <p:spPr>
          <a:xfrm>
            <a:off x="2839474" y="2854105"/>
            <a:ext cx="18705052" cy="493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lnSpc>
                <a:spcPct val="120000"/>
              </a:lnSpc>
              <a:defRPr spc="276" sz="4600"/>
            </a:pPr>
            <a:r>
              <a:t>Founded in San Francisco, 2012.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Total funding: US$66.5M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Sentry is an open-source platform for workflow productivity, aggregating data from errors and crashes across the stack in real time.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Integrated with Slack:</a:t>
            </a:r>
          </a:p>
        </p:txBody>
      </p:sp>
      <p:sp>
        <p:nvSpPr>
          <p:cNvPr id="6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886" y="8098980"/>
            <a:ext cx="16070435" cy="5562843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矩形"/>
          <p:cNvSpPr/>
          <p:nvPr/>
        </p:nvSpPr>
        <p:spPr>
          <a:xfrm>
            <a:off x="5409437" y="12123718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tatuspage — Communicate Downtime with Customer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Statuspage — </a:t>
            </a:r>
            <a:r>
              <a:rPr spc="450" sz="5000"/>
              <a:t>Communicate Downtime with Customers</a:t>
            </a:r>
          </a:p>
        </p:txBody>
      </p:sp>
      <p:sp>
        <p:nvSpPr>
          <p:cNvPr id="6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1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224" y="2604502"/>
            <a:ext cx="19683552" cy="11120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最後，別忘了串接一些網頁追蹤服務，洞察使用者的行為，…"/>
          <p:cNvSpPr txBox="1"/>
          <p:nvPr>
            <p:ph type="body" idx="21"/>
          </p:nvPr>
        </p:nvSpPr>
        <p:spPr>
          <a:xfrm>
            <a:off x="5650898" y="2738413"/>
            <a:ext cx="13082204" cy="3623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215" sz="7200"/>
            </a:pPr>
            <a:r>
              <a:t>最後，別忘了串接一些網頁追蹤服務，洞察使用者的行為，</a:t>
            </a:r>
          </a:p>
          <a:p>
            <a:pPr>
              <a:defRPr spc="215" sz="7200"/>
            </a:pPr>
            <a:r>
              <a:t>以作為未來改進服務的參考</a:t>
            </a:r>
          </a:p>
        </p:txBody>
      </p:sp>
      <p:sp>
        <p:nvSpPr>
          <p:cNvPr id="6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5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8871" y="7000039"/>
            <a:ext cx="7653343" cy="425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影像" descr="影像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1900" y="7039142"/>
            <a:ext cx="8208678" cy="1698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影像" descr="影像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rcRect l="0" t="24946" r="0" b="23618"/>
          <a:stretch>
            <a:fillRect/>
          </a:stretch>
        </p:blipFill>
        <p:spPr>
          <a:xfrm>
            <a:off x="12247350" y="9016033"/>
            <a:ext cx="8257593" cy="2229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hange  db.js to MongoDB schema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Change  db.js to MongoDB schema</a:t>
            </a:r>
          </a:p>
        </p:txBody>
      </p:sp>
      <p:sp>
        <p:nvSpPr>
          <p:cNvPr id="234" name="Remove codes in original db.js…"/>
          <p:cNvSpPr txBox="1"/>
          <p:nvPr>
            <p:ph type="body" idx="22"/>
          </p:nvPr>
        </p:nvSpPr>
        <p:spPr>
          <a:xfrm>
            <a:off x="2839474" y="3420731"/>
            <a:ext cx="18705052" cy="6874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Remove codes in original db.js</a:t>
            </a:r>
          </a:p>
          <a:p>
            <a:pPr/>
            <a:r>
              <a:t>Copy the MongoDB schema from index.js here</a:t>
            </a:r>
          </a:p>
          <a:p>
            <a:pPr marL="1000125" indent="-1000125">
              <a:buSzPct val="100000"/>
              <a:buAutoNum type="arabicPeriod" startAt="1"/>
            </a:pPr>
            <a:r>
              <a:t>Import mongoose</a:t>
            </a:r>
          </a:p>
          <a:p>
            <a:pPr lvl="2" marL="1984375" indent="-714375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Import or require?</a:t>
            </a:r>
          </a:p>
          <a:p>
            <a:pPr lvl="2" marL="1984375" indent="-714375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Suggestion: Adopt to ES6</a:t>
            </a:r>
          </a:p>
          <a:p>
            <a:pPr lvl="2" marL="1984375" indent="-714375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Learn to use Babel (</a:t>
            </a:r>
            <a:r>
              <a:rPr u="sng">
                <a:hlinkClick r:id="rId2" invalidUrl="" action="" tgtFrame="" tooltip="" history="1" highlightClick="0" endSnd="0"/>
              </a:rPr>
              <a:t>ref</a:t>
            </a:r>
            <a:r>
              <a:t>)</a:t>
            </a:r>
          </a:p>
        </p:txBody>
      </p:sp>
      <p:sp>
        <p:nvSpPr>
          <p:cNvPr id="2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hat's it.…"/>
          <p:cNvSpPr txBox="1"/>
          <p:nvPr>
            <p:ph type="body" idx="21"/>
          </p:nvPr>
        </p:nvSpPr>
        <p:spPr>
          <a:xfrm>
            <a:off x="5650898" y="4133086"/>
            <a:ext cx="13082204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That's it.</a:t>
            </a:r>
          </a:p>
          <a:p>
            <a:pPr/>
            <a:r>
              <a:t>希望上完這學期的課後</a:t>
            </a:r>
          </a:p>
          <a:p>
            <a:pPr/>
            <a:r>
              <a:t>你對於如何建造網路服務</a:t>
            </a:r>
          </a:p>
          <a:p>
            <a:pPr/>
            <a:r>
              <a:t>有基本上的了解</a:t>
            </a:r>
          </a:p>
        </p:txBody>
      </p:sp>
      <p:sp>
        <p:nvSpPr>
          <p:cNvPr id="66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台灣軟體產業很弱…"/>
          <p:cNvSpPr txBox="1"/>
          <p:nvPr>
            <p:ph type="body" idx="21"/>
          </p:nvPr>
        </p:nvSpPr>
        <p:spPr>
          <a:xfrm>
            <a:off x="5650898" y="4855970"/>
            <a:ext cx="13082204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台灣軟體產業很弱</a:t>
            </a:r>
          </a:p>
          <a:p>
            <a:pPr/>
            <a:r>
              <a:t>不是一天兩天的事</a:t>
            </a:r>
          </a:p>
          <a:p>
            <a:pPr/>
            <a:r>
              <a:t>也不是一件容易解決的事</a:t>
            </a:r>
          </a:p>
        </p:txBody>
      </p:sp>
      <p:sp>
        <p:nvSpPr>
          <p:cNvPr id="6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希望這門課幫大家開了一扇窗之後…"/>
          <p:cNvSpPr txBox="1"/>
          <p:nvPr>
            <p:ph type="body" idx="21"/>
          </p:nvPr>
        </p:nvSpPr>
        <p:spPr>
          <a:xfrm>
            <a:off x="4270803" y="4653786"/>
            <a:ext cx="15842394" cy="440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希望這門課幫大家開了一扇窗之後</a:t>
            </a:r>
          </a:p>
          <a:p>
            <a:pPr>
              <a:lnSpc>
                <a:spcPct val="160000"/>
              </a:lnSpc>
            </a:pPr>
            <a:r>
              <a:t>大家在未來都有能力繼續自學</a:t>
            </a:r>
          </a:p>
          <a:p>
            <a:pPr>
              <a:lnSpc>
                <a:spcPct val="160000"/>
              </a:lnSpc>
            </a:pPr>
            <a:r>
              <a:t>台灣軟體產業的未來就靠你們了！</a:t>
            </a:r>
          </a:p>
        </p:txBody>
      </p:sp>
      <p:sp>
        <p:nvSpPr>
          <p:cNvPr id="66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hange  db.js to MongoDB schema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Change  db.js to MongoDB schema</a:t>
            </a:r>
          </a:p>
        </p:txBody>
      </p:sp>
      <p:sp>
        <p:nvSpPr>
          <p:cNvPr id="238" name="Import mongoose…"/>
          <p:cNvSpPr txBox="1"/>
          <p:nvPr>
            <p:ph type="body" idx="22"/>
          </p:nvPr>
        </p:nvSpPr>
        <p:spPr>
          <a:xfrm>
            <a:off x="2839474" y="3202768"/>
            <a:ext cx="18705052" cy="15644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000125" indent="-1000125">
              <a:lnSpc>
                <a:spcPct val="110000"/>
              </a:lnSpc>
              <a:buSzPct val="100000"/>
              <a:buAutoNum type="arabicPeriod" startAt="1"/>
              <a:defRPr spc="276" sz="4600"/>
            </a:pPr>
            <a:r>
              <a:t>Import mongoose</a:t>
            </a:r>
          </a:p>
          <a:p>
            <a:pPr marL="1000125" indent="-1000125">
              <a:lnSpc>
                <a:spcPct val="110000"/>
              </a:lnSpc>
              <a:buSzPct val="100000"/>
              <a:buAutoNum type="arabicPeriod" startAt="1"/>
              <a:defRPr spc="276" sz="4600"/>
            </a:pPr>
            <a:r>
              <a:t>Revise MongoDB Schema — remove unnecessary fields:</a:t>
            </a:r>
          </a:p>
        </p:txBody>
      </p:sp>
      <p:sp>
        <p:nvSpPr>
          <p:cNvPr id="239" name="const userSchema = new Schema({…"/>
          <p:cNvSpPr txBox="1"/>
          <p:nvPr>
            <p:ph type="body" idx="23"/>
          </p:nvPr>
        </p:nvSpPr>
        <p:spPr>
          <a:xfrm>
            <a:off x="3908592" y="5175632"/>
            <a:ext cx="16566816" cy="8166101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userSchema = new Schema({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name: { type: String, required: true },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//  chatBoxes: […],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messageSchema = new Schema({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//  chatBox: { … },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sender: { … },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body: { … },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chatBoxSchema = new Schema({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name: { … },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// users: […],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messages: […],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});</a:t>
            </a:r>
          </a:p>
        </p:txBody>
      </p:sp>
      <p:sp>
        <p:nvSpPr>
          <p:cNvPr id="2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919191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91919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91919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